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7158" r:id="rId5"/>
    <p:sldId id="7371" r:id="rId6"/>
    <p:sldId id="7266" r:id="rId7"/>
    <p:sldId id="7267" r:id="rId8"/>
    <p:sldId id="7372" r:id="rId9"/>
    <p:sldId id="7373" r:id="rId10"/>
    <p:sldId id="264" r:id="rId11"/>
    <p:sldId id="7281" r:id="rId12"/>
    <p:sldId id="7374" r:id="rId13"/>
    <p:sldId id="7247" r:id="rId14"/>
    <p:sldId id="7375" r:id="rId15"/>
    <p:sldId id="7153" r:id="rId16"/>
    <p:sldId id="7154" r:id="rId17"/>
    <p:sldId id="6844" r:id="rId18"/>
    <p:sldId id="7376" r:id="rId19"/>
    <p:sldId id="7377" r:id="rId20"/>
    <p:sldId id="7384" r:id="rId21"/>
    <p:sldId id="7156" r:id="rId22"/>
    <p:sldId id="7378" r:id="rId23"/>
    <p:sldId id="7379" r:id="rId24"/>
    <p:sldId id="7380" r:id="rId25"/>
    <p:sldId id="7381" r:id="rId26"/>
    <p:sldId id="7382" r:id="rId27"/>
    <p:sldId id="7383" r:id="rId28"/>
    <p:sldId id="7157" r:id="rId29"/>
    <p:sldId id="7174" r:id="rId30"/>
    <p:sldId id="7175" r:id="rId31"/>
    <p:sldId id="7176" r:id="rId32"/>
    <p:sldId id="7177" r:id="rId33"/>
    <p:sldId id="7160" r:id="rId34"/>
    <p:sldId id="7178" r:id="rId35"/>
    <p:sldId id="7179" r:id="rId36"/>
    <p:sldId id="7180" r:id="rId37"/>
    <p:sldId id="7181" r:id="rId38"/>
    <p:sldId id="7165" r:id="rId39"/>
    <p:sldId id="7365" r:id="rId40"/>
    <p:sldId id="7164" r:id="rId41"/>
    <p:sldId id="2980" r:id="rId42"/>
    <p:sldId id="7366" r:id="rId43"/>
    <p:sldId id="7367" r:id="rId44"/>
    <p:sldId id="7166" r:id="rId45"/>
    <p:sldId id="6851" r:id="rId46"/>
    <p:sldId id="7167" r:id="rId47"/>
    <p:sldId id="7368" r:id="rId48"/>
    <p:sldId id="7369" r:id="rId49"/>
    <p:sldId id="7370" r:id="rId5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マイナビでできること" id="{FFA5D22F-31D6-4460-BEDC-0B6C9A2C934C}">
          <p14:sldIdLst>
            <p14:sldId id="7158"/>
            <p14:sldId id="7371"/>
            <p14:sldId id="7266"/>
            <p14:sldId id="7267"/>
            <p14:sldId id="7372"/>
            <p14:sldId id="7373"/>
          </p14:sldIdLst>
        </p14:section>
        <p14:section name="インターンシップ＆キャリア：エントリーについて" id="{E43FCC38-2459-469A-8FC3-66DDA0F2EEDF}">
          <p14:sldIdLst>
            <p14:sldId id="264"/>
            <p14:sldId id="7281"/>
            <p14:sldId id="7374"/>
            <p14:sldId id="7247"/>
            <p14:sldId id="7375"/>
            <p14:sldId id="7153"/>
            <p14:sldId id="7154"/>
            <p14:sldId id="6844"/>
            <p14:sldId id="7376"/>
            <p14:sldId id="7377"/>
            <p14:sldId id="7384"/>
          </p14:sldIdLst>
        </p14:section>
        <p14:section name="マイナビ実施：合同説明会について" id="{5C03082D-D8F5-43D9-8B1F-A60BEA8E39EE}">
          <p14:sldIdLst>
            <p14:sldId id="7156"/>
            <p14:sldId id="7378"/>
            <p14:sldId id="7379"/>
            <p14:sldId id="7380"/>
            <p14:sldId id="7381"/>
            <p14:sldId id="7382"/>
            <p14:sldId id="7383"/>
          </p14:sldIdLst>
        </p14:section>
        <p14:section name="マイナビ内コンテンツ：適性診断MATCH plus" id="{267E7B9A-F116-4154-B8A9-58217FA16F84}">
          <p14:sldIdLst>
            <p14:sldId id="7157"/>
            <p14:sldId id="7174"/>
            <p14:sldId id="7175"/>
            <p14:sldId id="7176"/>
            <p14:sldId id="7177"/>
          </p14:sldIdLst>
        </p14:section>
        <p14:section name="マイナビ内コンテンツ：適性検査対策WEBテスト" id="{9F9257E9-980D-4076-B4AC-329FA05E82CC}">
          <p14:sldIdLst>
            <p14:sldId id="7160"/>
            <p14:sldId id="7178"/>
            <p14:sldId id="7179"/>
            <p14:sldId id="7180"/>
            <p14:sldId id="7181"/>
          </p14:sldIdLst>
        </p14:section>
        <p14:section name="マイナビ内コンテンツ：低学年向けサイト" id="{3FF850EA-1544-45F3-93A0-EC01010CEA15}">
          <p14:sldIdLst>
            <p14:sldId id="7165"/>
            <p14:sldId id="7365"/>
          </p14:sldIdLst>
        </p14:section>
        <p14:section name="マイナビ内コンテンツ：体育会系ナビ" id="{38A4421E-7BA0-4F1D-BE26-782702EB23CA}">
          <p14:sldIdLst>
            <p14:sldId id="7164"/>
            <p14:sldId id="2980"/>
            <p14:sldId id="7366"/>
            <p14:sldId id="7367"/>
          </p14:sldIdLst>
        </p14:section>
        <p14:section name="マイナビ内コンテンツ：保育のシゴト" id="{D07FB192-4EF3-4B5A-99DC-341EC2DD5D97}">
          <p14:sldIdLst>
            <p14:sldId id="7166"/>
            <p14:sldId id="6851"/>
            <p14:sldId id="7167"/>
          </p14:sldIdLst>
        </p14:section>
        <p14:section name="マイナビ内コンテンツ：チャレンジド" id="{7230D5F8-7AD2-4486-A0C2-E8F93157D689}">
          <p14:sldIdLst>
            <p14:sldId id="7368"/>
            <p14:sldId id="7369"/>
            <p14:sldId id="73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6"/>
    <a:srgbClr val="FFFFFF"/>
    <a:srgbClr val="01ABEC"/>
    <a:srgbClr val="F9F9F7"/>
    <a:srgbClr val="BDEEFF"/>
    <a:srgbClr val="9FE6FF"/>
    <a:srgbClr val="F7F7F7"/>
    <a:srgbClr val="006BCD"/>
    <a:srgbClr val="4291D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07AE8D-FC0E-42B3-B4C0-AC3838E83EDA}" v="188" dt="2025-05-21T01:28:37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 showGuides="1">
      <p:cViewPr varScale="1">
        <p:scale>
          <a:sx n="63" d="100"/>
          <a:sy n="63" d="100"/>
        </p:scale>
        <p:origin x="1380" y="5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62074-ACDA-436A-830A-F3BC9743F120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1F27-5599-4134-A0E3-06E6237255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1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2558-011C-4356-9843-BE7742399787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98022-995E-434E-91CC-709FBC3657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92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14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452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957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645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6516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Clr>
                <a:srgbClr val="FF0000"/>
              </a:buClr>
              <a:buFont typeface="HGP創英角ｺﾞｼｯｸUB" panose="020B0900000000000000" pitchFamily="50" charset="-128"/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164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7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593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3405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98022-995E-434E-91CC-709FBC3657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90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44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041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434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98022-995E-434E-91CC-709FBC3657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87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ea typeface="ＭＳ Ｐゴシック"/>
              <a:cs typeface="Calibri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266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270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810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90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87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834CA-5D97-C423-6E05-C6285170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A492E7-F795-BE46-433F-3F3F6A6B3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7A58BF-6AA8-57E8-B6E1-79C0D3051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B94BF0-78F4-72B6-8275-DF37344C6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01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230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65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62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911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98022-995E-434E-91CC-709FBC3657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25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30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C18198-1660-41D5-B4A6-DE15D560FD7C}"/>
              </a:ext>
            </a:extLst>
          </p:cNvPr>
          <p:cNvSpPr/>
          <p:nvPr userDrawn="1"/>
        </p:nvSpPr>
        <p:spPr>
          <a:xfrm>
            <a:off x="0" y="1340768"/>
            <a:ext cx="9144000" cy="3456384"/>
          </a:xfrm>
          <a:prstGeom prst="rect">
            <a:avLst/>
          </a:prstGeom>
          <a:solidFill>
            <a:srgbClr val="00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AD38E5D-30D1-4BA3-8FA0-5A9E087B52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53022"/>
            <a:ext cx="9144000" cy="1031875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3FD33C2-F3F1-49C9-BFF8-0DC64A9229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07904" y="5229200"/>
            <a:ext cx="5190034" cy="936104"/>
          </a:xfrm>
        </p:spPr>
        <p:txBody>
          <a:bodyPr/>
          <a:lstStyle>
            <a:lvl1pPr marL="0" indent="0" algn="r">
              <a:buFont typeface="Arial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noProof="0"/>
              <a:t>マスター サブタイトルの書式設定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A2FEAA2B-9E47-4DB5-A342-2E0141EDFA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4AA733EB-50AA-47CB-8536-87D61839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91482"/>
            <a:ext cx="9144000" cy="36512"/>
          </a:xfrm>
          <a:prstGeom prst="rect">
            <a:avLst/>
          </a:prstGeom>
          <a:solidFill>
            <a:srgbClr val="595B5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574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94F8B5-F998-4111-8B6D-72E048A4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007C8F5-02B2-46D1-91B8-B3B49C623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481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D2D067-B8D2-447B-824E-C06A3E9B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B0D56-8EA5-4919-9376-340CD51A0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C1A542-FF5D-480B-A20B-93536F108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068C-6F8D-4FCB-B158-376A849F3EB6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9747E7-CF6B-4579-8E50-EA8E4E1A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9FF19-033B-47EE-AED9-715F3715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A99-7B43-4741-9EA3-83AD9FCAA1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2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6706" y="1052512"/>
            <a:ext cx="8510588" cy="525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765175"/>
            <a:ext cx="9144000" cy="73025"/>
          </a:xfrm>
          <a:prstGeom prst="rect">
            <a:avLst/>
          </a:prstGeom>
          <a:solidFill>
            <a:srgbClr val="00AAEB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ja-JP" b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0" y="6591482"/>
            <a:ext cx="9144000" cy="36512"/>
          </a:xfrm>
          <a:prstGeom prst="rect">
            <a:avLst/>
          </a:prstGeom>
          <a:solidFill>
            <a:srgbClr val="595B5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8952CE7-8F1C-4C43-B2A5-59617519E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28184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12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0" r:id="rId2"/>
    <p:sldLayoutId id="2147483675" r:id="rId3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181818"/>
          </a:solidFill>
          <a:latin typeface="+mj-ea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Font typeface="Arial" charset="0"/>
        <a:buAutoNum type="arabicPeriod"/>
        <a:defRPr kumimoji="1" sz="4400" b="1">
          <a:solidFill>
            <a:srgbClr val="181818"/>
          </a:solidFill>
          <a:latin typeface="+mn-ea"/>
          <a:ea typeface="+mn-ea"/>
          <a:cs typeface="+mn-cs"/>
        </a:defRPr>
      </a:lvl1pPr>
      <a:lvl2pPr marL="673100" indent="-3048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Font typeface="Wingdings" pitchFamily="2" charset="2"/>
        <a:buChar char="n"/>
        <a:defRPr kumimoji="1" sz="3600" b="1">
          <a:solidFill>
            <a:srgbClr val="181818"/>
          </a:solidFill>
          <a:latin typeface="+mn-ea"/>
          <a:ea typeface="+mn-ea"/>
        </a:defRPr>
      </a:lvl2pPr>
      <a:lvl3pPr marL="1047750" indent="-2667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Font typeface="Times" charset="0"/>
        <a:buChar char="•"/>
        <a:defRPr kumimoji="1" sz="2800" b="1">
          <a:solidFill>
            <a:srgbClr val="181818"/>
          </a:solidFill>
          <a:latin typeface="+mn-ea"/>
          <a:ea typeface="+mn-ea"/>
        </a:defRPr>
      </a:lvl3pPr>
      <a:lvl4pPr marL="1366838" indent="-2286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–"/>
        <a:defRPr kumimoji="1" sz="2000" b="1">
          <a:solidFill>
            <a:srgbClr val="181818"/>
          </a:solidFill>
          <a:latin typeface="+mn-ea"/>
          <a:ea typeface="+mn-ea"/>
        </a:defRPr>
      </a:lvl4pPr>
      <a:lvl5pPr marL="24431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 b="1">
          <a:solidFill>
            <a:srgbClr val="181818"/>
          </a:solidFill>
          <a:latin typeface="+mn-ea"/>
          <a:ea typeface="+mn-ea"/>
        </a:defRPr>
      </a:lvl5pPr>
      <a:lvl6pPr marL="29003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6pPr>
      <a:lvl7pPr marL="33575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7pPr>
      <a:lvl8pPr marL="38147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8pPr>
      <a:lvl9pPr marL="42719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マイナビでできること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40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5601C865-D1EA-47C7-BA11-40800EAFC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96C833F-7BEF-9767-0143-4CDAB770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28184" cy="765175"/>
          </a:xfrm>
        </p:spPr>
        <p:txBody>
          <a:bodyPr/>
          <a:lstStyle/>
          <a:p>
            <a:r>
              <a:rPr lang="ja-JP" altLang="en-US" sz="2800" kern="0" dirty="0">
                <a:solidFill>
                  <a:schemeClr val="tx1"/>
                </a:solidFill>
              </a:rPr>
              <a:t>社数の確認方法</a:t>
            </a:r>
            <a:endParaRPr kumimoji="1" lang="ja-JP" altLang="en-US" sz="2800" dirty="0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C1EAD30F-7A02-D02C-CD5E-651A06A0A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54241"/>
            <a:ext cx="8902700" cy="57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1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1">
            <a:extLst>
              <a:ext uri="{FF2B5EF4-FFF2-40B4-BE49-F238E27FC236}">
                <a16:creationId xmlns:a16="http://schemas.microsoft.com/office/drawing/2014/main" id="{73388386-0A52-46D2-BCF0-C3C7C506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114575" cy="765175"/>
          </a:xfrm>
        </p:spPr>
        <p:txBody>
          <a:bodyPr/>
          <a:lstStyle/>
          <a:p>
            <a:r>
              <a:rPr lang="ja-JP" altLang="en-US" dirty="0"/>
              <a:t>インターンシップ＆キャリア参加までの流れ</a:t>
            </a:r>
            <a:endParaRPr kumimoji="1" lang="ja-JP" altLang="en-US" dirty="0"/>
          </a:p>
        </p:txBody>
      </p:sp>
      <p:sp>
        <p:nvSpPr>
          <p:cNvPr id="66" name="スライド番号プレースホルダー 3">
            <a:extLst>
              <a:ext uri="{FF2B5EF4-FFF2-40B4-BE49-F238E27FC236}">
                <a16:creationId xmlns:a16="http://schemas.microsoft.com/office/drawing/2014/main" id="{4B58A33B-BBFB-4F3C-99F2-40A8174F2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4F3F-DC32-4596-928C-53F195B61626}" type="slidenum">
              <a:rPr kumimoji="1" lang="en-US" altLang="ja-JP" sz="900" b="0" i="0" u="none" strike="noStrike" kern="1200" cap="none" spc="0" normalizeH="0" baseline="0" noProof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ja-JP" sz="9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F00640-EF46-AA7F-20C1-680BB72D1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" y="889000"/>
            <a:ext cx="9110406" cy="575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8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/>
              <a:t>参加までの流れ（詳細）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4F3F-DC32-4596-928C-53F195B61626}" type="slidenum">
              <a:rPr kumimoji="1" lang="en-US" altLang="ja-JP" sz="900" b="0" i="0" u="none" strike="noStrike" kern="1200" cap="none" spc="0" normalizeH="0" baseline="0" noProof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9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ED782BB-5CFB-2883-615D-EA4C5F14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27203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76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6228184" cy="765175"/>
          </a:xfrm>
        </p:spPr>
        <p:txBody>
          <a:bodyPr/>
          <a:lstStyle/>
          <a:p>
            <a:r>
              <a:rPr kumimoji="1" lang="ja-JP" altLang="en-US"/>
              <a:t>参加までの流れ（詳細）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DAD5126-BBD9-D788-DA28-187DEE966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6814"/>
            <a:ext cx="9127203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5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>
            <a:extLst>
              <a:ext uri="{FF2B5EF4-FFF2-40B4-BE49-F238E27FC236}">
                <a16:creationId xmlns:a16="http://schemas.microsoft.com/office/drawing/2014/main" id="{CA6E0450-9A9C-F792-C074-5AA96553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600"/>
              <a:t>インターンシップ＆キャリア参加までのステップ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ja-JP"/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9FC8C1F7-AFCB-7D8C-698B-3C8AC9D94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021"/>
            <a:ext cx="9144000" cy="57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2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12B34-F558-4625-A630-CB2AE244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>
                <a:solidFill>
                  <a:srgbClr val="FF6666"/>
                </a:solidFill>
              </a:rPr>
              <a:t>《</a:t>
            </a:r>
            <a:r>
              <a:rPr lang="ja-JP" altLang="en-US" sz="2800">
                <a:solidFill>
                  <a:srgbClr val="FF6666"/>
                </a:solidFill>
              </a:rPr>
              <a:t>重要</a:t>
            </a:r>
            <a:r>
              <a:rPr lang="en-US" altLang="ja-JP" sz="2800">
                <a:solidFill>
                  <a:srgbClr val="FF6666"/>
                </a:solidFill>
              </a:rPr>
              <a:t>》 </a:t>
            </a:r>
            <a:r>
              <a:rPr kumimoji="1" lang="ja-JP" altLang="en-US" sz="2800">
                <a:solidFill>
                  <a:schemeClr val="tx1"/>
                </a:solidFill>
              </a:rPr>
              <a:t>プッシュ</a:t>
            </a:r>
            <a:r>
              <a:rPr lang="ja-JP" altLang="en-US" sz="2800">
                <a:solidFill>
                  <a:schemeClr val="tx1"/>
                </a:solidFill>
              </a:rPr>
              <a:t>通知を</a:t>
            </a:r>
            <a:r>
              <a:rPr lang="en-US" altLang="ja-JP" sz="2800">
                <a:solidFill>
                  <a:schemeClr val="tx1"/>
                </a:solidFill>
              </a:rPr>
              <a:t>ON</a:t>
            </a:r>
            <a:r>
              <a:rPr lang="ja-JP" altLang="en-US" sz="2800"/>
              <a:t>にしておこう！</a:t>
            </a:r>
            <a:endParaRPr kumimoji="1" lang="ja-JP" altLang="en-US" sz="28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8EE494-8597-405D-92F8-ECA711C8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4F3F-DC32-4596-928C-53F195B61626}" type="slidenum">
              <a:rPr lang="en-US" altLang="ja-JP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ja-JP" sz="9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021AD6BE-55D6-A2B2-2F0F-02DF3352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6" y="862963"/>
            <a:ext cx="8903368" cy="56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7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D4B165-4BEE-43A8-89CB-8546A128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kern="0">
                <a:solidFill>
                  <a:srgbClr val="404040"/>
                </a:solidFill>
              </a:rPr>
              <a:t>自分の興味から企業を見つけよう！</a:t>
            </a:r>
            <a:endParaRPr kumimoji="1" lang="ja-JP" altLang="en-US" sz="2800">
              <a:solidFill>
                <a:srgbClr val="40404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B2C980-78CA-4270-93A6-EEA1727C92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ja-JP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D0B353F1-EA40-5C32-CC34-479380AE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1" y="872195"/>
            <a:ext cx="8724900" cy="56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4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5601C865-D1EA-47C7-BA11-40800EAFC0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ja-JP"/>
          </a:p>
        </p:txBody>
      </p:sp>
      <p:sp>
        <p:nvSpPr>
          <p:cNvPr id="5" name="タイトル 5">
            <a:extLst>
              <a:ext uri="{FF2B5EF4-FFF2-40B4-BE49-F238E27FC236}">
                <a16:creationId xmlns:a16="http://schemas.microsoft.com/office/drawing/2014/main" id="{72F701DE-0BB7-65C2-DA00-310F2962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28184" cy="765175"/>
          </a:xfrm>
        </p:spPr>
        <p:txBody>
          <a:bodyPr/>
          <a:lstStyle/>
          <a:p>
            <a:r>
              <a:rPr lang="ja-JP" altLang="en-US" sz="2400" dirty="0">
                <a:solidFill>
                  <a:schemeClr val="tx1"/>
                </a:solidFill>
              </a:rPr>
              <a:t>インターンシップ＆キャリアプログラムの探し方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3C1CEE-FEC6-32DD-C1D4-66E59440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853924"/>
            <a:ext cx="8763000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90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18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マイナビ実施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合同説明会（＝イベント）について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966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1">
            <a:extLst>
              <a:ext uri="{FF2B5EF4-FFF2-40B4-BE49-F238E27FC236}">
                <a16:creationId xmlns:a16="http://schemas.microsoft.com/office/drawing/2014/main" id="{F0DCAF13-F7C7-49DF-AD34-3F9C9E64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4" y="0"/>
            <a:ext cx="7518869" cy="765175"/>
          </a:xfrm>
        </p:spPr>
        <p:txBody>
          <a:bodyPr/>
          <a:lstStyle/>
          <a:p>
            <a:r>
              <a:rPr lang="ja-JP" altLang="en-US" dirty="0">
                <a:solidFill>
                  <a:srgbClr val="FF6666"/>
                </a:solidFill>
              </a:rPr>
              <a:t>イベント</a:t>
            </a:r>
            <a:r>
              <a:rPr lang="ja-JP" altLang="en-US" dirty="0"/>
              <a:t>で</a:t>
            </a:r>
            <a:r>
              <a:rPr kumimoji="1" lang="ja-JP" altLang="en-US" dirty="0"/>
              <a:t>インターンシップ＆キャリアを探す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E05D72-7D63-41CF-BFD5-85FA340A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F5DA99-7B43-4741-9EA3-83AD9FCAA155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FE56B3-A558-03DF-5060-A8C80E36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864373"/>
            <a:ext cx="8788400" cy="570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6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359B30-A24A-4EB4-91D1-1F1006E5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マイナビとは</a:t>
            </a:r>
            <a:r>
              <a:rPr kumimoji="1" lang="en-US" altLang="ja-JP"/>
              <a:t>…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A75CC1B-6098-4270-8BBD-BDE38FDA5A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ja-JP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01A91B95-CF8D-6173-3948-3661192A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095"/>
            <a:ext cx="9127203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3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CD0D96-ABD6-4A48-88F2-EB661B88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/>
              <a:t>合同説明会参加前の準備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DFF298C-5037-4B06-94CE-B53DF675A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ja-JP"/>
          </a:p>
        </p:txBody>
      </p:sp>
      <p:pic>
        <p:nvPicPr>
          <p:cNvPr id="69" name="図 68">
            <a:extLst>
              <a:ext uri="{FF2B5EF4-FFF2-40B4-BE49-F238E27FC236}">
                <a16:creationId xmlns:a16="http://schemas.microsoft.com/office/drawing/2014/main" id="{3DA3BE74-46B6-349A-15D9-40820715F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942"/>
            <a:ext cx="9143999" cy="57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4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701E5F-55CC-48A0-88E5-1C5FF397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/>
              <a:t>合同説明会参加前の準備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9F0486-933D-4E54-9B99-8A42843712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ja-JP"/>
          </a:p>
        </p:txBody>
      </p:sp>
      <p:pic>
        <p:nvPicPr>
          <p:cNvPr id="316" name="図 315">
            <a:extLst>
              <a:ext uri="{FF2B5EF4-FFF2-40B4-BE49-F238E27FC236}">
                <a16:creationId xmlns:a16="http://schemas.microsoft.com/office/drawing/2014/main" id="{CED8FFF8-1362-0DF7-C3E5-F114D8878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83608"/>
            <a:ext cx="9127202" cy="56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2C3A8C2C-7264-4B82-A407-3729C633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合同説明会参加前の準備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5571F68-011D-48D3-8C87-8ACF1ED6EE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ja-JP"/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E2E50BC1-363F-A4F7-22AB-2B46A5CFE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878303"/>
            <a:ext cx="8939463" cy="568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171E16-2F98-4380-B529-E963340F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/>
              <a:t>合同イベント・説明会の活用ポイント</a:t>
            </a:r>
            <a:endParaRPr kumimoji="1" lang="ja-JP" altLang="en-US" sz="28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FE3B5C-25DF-48B2-81F6-9E6D0D6A2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ja-JP"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CBC70760-B830-B801-143B-AB07D4A28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7364"/>
            <a:ext cx="9127203" cy="57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1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タイトル 1">
            <a:extLst>
              <a:ext uri="{FF2B5EF4-FFF2-40B4-BE49-F238E27FC236}">
                <a16:creationId xmlns:a16="http://schemas.microsoft.com/office/drawing/2014/main" id="{7BC25D46-A89B-4773-8708-F7396E45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＋</a:t>
            </a:r>
            <a:r>
              <a:rPr kumimoji="1" lang="en-US" altLang="ja-JP" dirty="0">
                <a:solidFill>
                  <a:schemeClr val="tx1"/>
                </a:solidFill>
              </a:rPr>
              <a:t>α</a:t>
            </a:r>
            <a:r>
              <a:rPr kumimoji="1" lang="ja-JP" altLang="en-US" dirty="0">
                <a:solidFill>
                  <a:schemeClr val="tx1"/>
                </a:solidFill>
              </a:rPr>
              <a:t>　</a:t>
            </a:r>
            <a:r>
              <a:rPr kumimoji="1" lang="ja-JP" altLang="en-US" sz="2800" dirty="0">
                <a:solidFill>
                  <a:schemeClr val="tx1"/>
                </a:solidFill>
              </a:rPr>
              <a:t>一歩進んだ準備をするならコチラ！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F8B3FE-23C3-4A94-AD1B-4191D7F53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4F3F-DC32-4596-928C-53F195B61626}" type="slidenum">
              <a:rPr kumimoji="1" lang="en-US" altLang="ja-JP" sz="900" b="0" i="0" u="none" strike="noStrike" kern="1200" cap="none" spc="0" normalizeH="0" baseline="0" noProof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ja-JP" sz="9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0691B8EB-2BD8-CADF-8BEF-055838B51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686" y="773884"/>
            <a:ext cx="9449307" cy="57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89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適性診断</a:t>
            </a:r>
            <a: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  <a:t>MATCH plus</a:t>
            </a:r>
            <a:endParaRPr kumimoji="1" lang="ja-JP" altLang="en-US" sz="48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56BC844B-81F9-C44C-0F66-198BEFD7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7234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タイトル 1">
            <a:extLst>
              <a:ext uri="{FF2B5EF4-FFF2-40B4-BE49-F238E27FC236}">
                <a16:creationId xmlns:a16="http://schemas.microsoft.com/office/drawing/2014/main" id="{53D1EB90-974E-48B9-9111-19B7ED03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tx1"/>
                </a:solidFill>
              </a:rPr>
              <a:t>本格適性診断 「</a:t>
            </a:r>
            <a:r>
              <a:rPr lang="en-US" altLang="ja-JP" dirty="0">
                <a:solidFill>
                  <a:schemeClr val="tx1"/>
                </a:solidFill>
              </a:rPr>
              <a:t>MATCH plus</a:t>
            </a:r>
            <a:r>
              <a:rPr lang="ja-JP" altLang="en-US" dirty="0">
                <a:solidFill>
                  <a:schemeClr val="tx1"/>
                </a:solidFill>
              </a:rPr>
              <a:t>」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54555A-4886-4BB3-A888-3144193493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ja-JP"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053" name="図 2052">
            <a:extLst>
              <a:ext uri="{FF2B5EF4-FFF2-40B4-BE49-F238E27FC236}">
                <a16:creationId xmlns:a16="http://schemas.microsoft.com/office/drawing/2014/main" id="{79CC3251-5C8F-19F7-F443-071A77BEF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7" y="871740"/>
            <a:ext cx="8891337" cy="56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45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4614CF-342D-40A3-A03E-A324C02E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受検上の注意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BA75-6752-428D-B7DB-0756B4091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ja-JP"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8CF6002E-E001-1A46-B6CA-1DEFA80F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7" y="914400"/>
            <a:ext cx="9148662" cy="562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42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タイトル 1">
            <a:extLst>
              <a:ext uri="{FF2B5EF4-FFF2-40B4-BE49-F238E27FC236}">
                <a16:creationId xmlns:a16="http://schemas.microsoft.com/office/drawing/2014/main" id="{53D1EB90-974E-48B9-9111-19B7ED03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MATCH plus</a:t>
            </a:r>
            <a:r>
              <a:rPr lang="ja-JP" altLang="en-US" dirty="0">
                <a:solidFill>
                  <a:schemeClr val="tx1"/>
                </a:solidFill>
              </a:rPr>
              <a:t>でわかること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54555A-4886-4BB3-A888-3144193493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ja-JP"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5946E15B-3C26-E3C3-DA73-204DBA77B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69" y="866274"/>
            <a:ext cx="8091940" cy="57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0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7CFA74-ACEF-4847-95E2-0C4878C9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28184" cy="765175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結果の見方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86F57F-B8C4-44AE-A071-57A0AB1EE1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ja-JP"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23" name="図 222" descr="タイムライ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2DB7414-827E-5A45-3C87-EEDB6D5CC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863445"/>
            <a:ext cx="8927432" cy="57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4AB0F2-F324-4CAB-A731-7298DDC6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chemeClr val="tx1"/>
                </a:solidFill>
              </a:rPr>
              <a:t>自己分析に役立つコンテンツ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9BC0838-6F09-43F7-B120-A09A69B19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26C8B-AAFB-47D5-96D7-4A947E538FDD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9660A49-5921-AFD7-8EF5-C8F4F9CCC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0460"/>
            <a:ext cx="9127203" cy="56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66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30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適性検査対策</a:t>
            </a:r>
            <a: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テスト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6324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88B1ECDE-A620-596F-1048-67CE2968B4D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6228184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181818"/>
                </a:solidFill>
                <a:latin typeface="+mj-ea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ja-JP" altLang="en-US" sz="2800" kern="0" dirty="0"/>
              <a:t>マイナビで適性検査・筆記試験対策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D6497A-C7D5-B0A7-833B-42BB8914B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ja-JP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8B48397F-E5A7-9D41-9941-FB3FE8313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9" y="853468"/>
            <a:ext cx="8903368" cy="570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86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3F8205-EC72-4891-4411-273BB93B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/>
              <a:t>マイナビで適性検査・筆記試験対策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54E406D-765A-8D08-4177-DED8F3DD5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ja-JP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FD635719-87D2-B23A-C6B2-1421F3769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217"/>
            <a:ext cx="9143999" cy="5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3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54555A-4886-4BB3-A888-314419349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00392" y="6645563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ja-JP">
              <a:latin typeface="+mn-ea"/>
              <a:ea typeface="+mn-ea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CA25CD0-8188-47E5-676F-BDF3E768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77"/>
            <a:ext cx="5976664" cy="765175"/>
          </a:xfrm>
        </p:spPr>
        <p:txBody>
          <a:bodyPr/>
          <a:lstStyle/>
          <a:p>
            <a:r>
              <a:rPr lang="en-US" altLang="ja-JP" dirty="0">
                <a:solidFill>
                  <a:srgbClr val="00AAEB"/>
                </a:solidFill>
                <a:latin typeface="+mn-ea"/>
                <a:ea typeface="+mn-ea"/>
              </a:rPr>
              <a:t>02│</a:t>
            </a:r>
            <a:r>
              <a:rPr lang="en-US" altLang="ja-JP" dirty="0">
                <a:solidFill>
                  <a:srgbClr val="3C3C3C"/>
                </a:solidFill>
                <a:latin typeface="+mn-ea"/>
                <a:ea typeface="+mn-ea"/>
              </a:rPr>
              <a:t>WEB</a:t>
            </a:r>
            <a:r>
              <a:rPr lang="ja-JP" altLang="en-US" dirty="0">
                <a:solidFill>
                  <a:srgbClr val="3C3C3C"/>
                </a:solidFill>
                <a:latin typeface="+mn-ea"/>
                <a:ea typeface="+mn-ea"/>
              </a:rPr>
              <a:t>テスト 受験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4F8CC86-220D-667D-FD63-FA9A2EB08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" y="866448"/>
            <a:ext cx="8998834" cy="57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54555A-4886-4BB3-A888-314419349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00392" y="6645563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>
                <a:latin typeface="Arial" charset="0"/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ja-JP">
              <a:latin typeface="+mn-ea"/>
              <a:ea typeface="+mn-ea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516BB187-0BEA-204D-AFE2-2C3F713E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77"/>
            <a:ext cx="5976664" cy="765175"/>
          </a:xfrm>
        </p:spPr>
        <p:txBody>
          <a:bodyPr/>
          <a:lstStyle/>
          <a:p>
            <a:r>
              <a:rPr lang="en-US" altLang="ja-JP" dirty="0">
                <a:solidFill>
                  <a:srgbClr val="00AAEB"/>
                </a:solidFill>
                <a:latin typeface="+mn-ea"/>
                <a:ea typeface="+mn-ea"/>
              </a:rPr>
              <a:t>02│</a:t>
            </a:r>
            <a:r>
              <a:rPr lang="en-US" altLang="ja-JP" dirty="0">
                <a:solidFill>
                  <a:srgbClr val="3C3C3C"/>
                </a:solidFill>
                <a:latin typeface="+mn-ea"/>
                <a:ea typeface="+mn-ea"/>
              </a:rPr>
              <a:t>WEB</a:t>
            </a:r>
            <a:r>
              <a:rPr lang="ja-JP" altLang="en-US" dirty="0">
                <a:solidFill>
                  <a:srgbClr val="3C3C3C"/>
                </a:solidFill>
                <a:latin typeface="+mn-ea"/>
                <a:ea typeface="+mn-ea"/>
              </a:rPr>
              <a:t>テスト 受験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3268B58-3B0D-903D-003B-7D74F2C9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3" y="878480"/>
            <a:ext cx="9083054" cy="5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7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35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低学年向けサイト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454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C1A9A-5119-ADD6-7489-1EE0251E6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038575" cy="765175"/>
          </a:xfrm>
        </p:spPr>
        <p:txBody>
          <a:bodyPr/>
          <a:lstStyle/>
          <a:p>
            <a:r>
              <a:rPr lang="ja-JP" altLang="en-US" dirty="0"/>
              <a:t>大学</a:t>
            </a:r>
            <a:r>
              <a:rPr lang="en-US" altLang="ja-JP" dirty="0"/>
              <a:t>1</a:t>
            </a:r>
            <a:r>
              <a:rPr lang="ja-JP" altLang="en-US" dirty="0"/>
              <a:t>・</a:t>
            </a:r>
            <a:r>
              <a:rPr lang="en-US" altLang="ja-JP" dirty="0"/>
              <a:t>2</a:t>
            </a:r>
            <a:r>
              <a:rPr lang="ja-JP" altLang="en-US" dirty="0"/>
              <a:t>年生向けのキャリア支援サイト</a:t>
            </a:r>
            <a:endParaRPr kumimoji="1" lang="ja-JP" altLang="en-US" dirty="0"/>
          </a:p>
        </p:txBody>
      </p:sp>
      <p:sp>
        <p:nvSpPr>
          <p:cNvPr id="3080" name="スライド番号プレースホルダー 2">
            <a:extLst>
              <a:ext uri="{FF2B5EF4-FFF2-40B4-BE49-F238E27FC236}">
                <a16:creationId xmlns:a16="http://schemas.microsoft.com/office/drawing/2014/main" id="{E81DFDB1-F9A1-06D0-B0C5-6F5A6AF9FF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630988"/>
            <a:ext cx="982662" cy="188912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4F3F-DC32-4596-928C-53F195B61626}" type="slidenum">
              <a:rPr kumimoji="1" lang="en-US" altLang="ja-JP" sz="900" b="0" i="0" u="none" strike="noStrike" kern="1200" cap="none" spc="0" normalizeH="0" baseline="0" noProof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115" name="図 3114">
            <a:extLst>
              <a:ext uri="{FF2B5EF4-FFF2-40B4-BE49-F238E27FC236}">
                <a16:creationId xmlns:a16="http://schemas.microsoft.com/office/drawing/2014/main" id="{A614C654-3F79-0C34-4D0A-7E99C94A9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968"/>
            <a:ext cx="9124950" cy="56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29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37</a:t>
            </a:fld>
            <a:endParaRPr lang="en-US" altLang="ja-JP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体育会系ナビ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5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65773F-AEFC-44FA-9907-DB1A0984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300"/>
              <a:t>スポーツに打ち込むすべての学生のためのサイト！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AFDD49AA-76E3-49F0-2DFA-3652A2F1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5560"/>
            <a:ext cx="9127204" cy="5778197"/>
          </a:xfrm>
          <a:prstGeom prst="rect">
            <a:avLst/>
          </a:prstGeom>
        </p:spPr>
      </p:pic>
      <p:sp>
        <p:nvSpPr>
          <p:cNvPr id="50" name="スライド番号プレースホルダー 3">
            <a:extLst>
              <a:ext uri="{FF2B5EF4-FFF2-40B4-BE49-F238E27FC236}">
                <a16:creationId xmlns:a16="http://schemas.microsoft.com/office/drawing/2014/main" id="{150DEC38-1E62-7D83-1702-9B5E56C932C5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96443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6871ED-2043-4D29-98DC-0709AD3E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200" dirty="0"/>
              <a:t>＜運動系</a:t>
            </a:r>
            <a:r>
              <a:rPr lang="en-US" altLang="ja-JP" sz="2200" dirty="0"/>
              <a:t>(</a:t>
            </a:r>
            <a:r>
              <a:rPr lang="ja-JP" altLang="en-US" sz="2200" dirty="0"/>
              <a:t>体育会など</a:t>
            </a:r>
            <a:r>
              <a:rPr lang="en-US" altLang="ja-JP" sz="2200" dirty="0"/>
              <a:t>)</a:t>
            </a:r>
            <a:r>
              <a:rPr lang="ja-JP" altLang="en-US" sz="2200" dirty="0"/>
              <a:t>の活動経験あり＞登録フロー</a:t>
            </a:r>
            <a:endParaRPr kumimoji="1" lang="ja-JP" altLang="en-US" sz="2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889A11-6699-4B85-964D-877C148A9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altLang="ja-JP" dirty="0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76DBDEAC-3719-6F6A-DCB6-A5F89FD6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4" y="853918"/>
            <a:ext cx="8999621" cy="57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00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40643-758D-0137-74F6-09A25C0BB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FD26C5-9373-C0EF-2A9D-AD838269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tx1"/>
                </a:solidFill>
              </a:rPr>
              <a:t>業界・企業研究に役立つコンテンツ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92BF6DF-1E77-1036-E199-BBAFA0208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26C8B-AAFB-47D5-96D7-4A947E538FDD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1685CF00-E53C-D133-A3C6-E34AD5037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3600"/>
            <a:ext cx="9144000" cy="57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81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6871ED-2043-4D29-98DC-0709AD3E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200" dirty="0"/>
              <a:t>＜運動系</a:t>
            </a:r>
            <a:r>
              <a:rPr lang="en-US" altLang="ja-JP" sz="2200" dirty="0"/>
              <a:t>(</a:t>
            </a:r>
            <a:r>
              <a:rPr lang="ja-JP" altLang="en-US" sz="2200" dirty="0"/>
              <a:t>体育会など</a:t>
            </a:r>
            <a:r>
              <a:rPr lang="en-US" altLang="ja-JP" sz="2200" dirty="0"/>
              <a:t>)</a:t>
            </a:r>
            <a:r>
              <a:rPr lang="ja-JP" altLang="en-US" sz="2200" dirty="0"/>
              <a:t>の活動経験あり＞登録フロー</a:t>
            </a:r>
            <a:endParaRPr kumimoji="1" lang="ja-JP" altLang="en-US" sz="2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889A11-6699-4B85-964D-877C148A9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5340" y="6643338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ja-JP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F989456D-3082-D31F-3177-C717B5FA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4" y="873757"/>
            <a:ext cx="9031750" cy="568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47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41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保育のシゴト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190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14E73B-15DE-4BF3-8706-E416B66F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6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Zen Maru Gothic"/>
              </a:rPr>
              <a:t>保育学生にとっての新たな視点をつくるサイト</a:t>
            </a:r>
            <a:endParaRPr kumimoji="1" lang="ja-JP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42" name="図 1041">
            <a:extLst>
              <a:ext uri="{FF2B5EF4-FFF2-40B4-BE49-F238E27FC236}">
                <a16:creationId xmlns:a16="http://schemas.microsoft.com/office/drawing/2014/main" id="{A1F21E9F-34D1-4691-1F29-C988DDC0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78305"/>
            <a:ext cx="9128002" cy="5712365"/>
          </a:xfrm>
          <a:prstGeom prst="rect">
            <a:avLst/>
          </a:prstGeom>
        </p:spPr>
      </p:pic>
      <p:sp>
        <p:nvSpPr>
          <p:cNvPr id="1043" name="スライド番号プレースホルダー 3">
            <a:extLst>
              <a:ext uri="{FF2B5EF4-FFF2-40B4-BE49-F238E27FC236}">
                <a16:creationId xmlns:a16="http://schemas.microsoft.com/office/drawing/2014/main" id="{382BF855-8CCF-075B-936F-589A13D688F4}"/>
              </a:ext>
            </a:extLst>
          </p:cNvPr>
          <p:cNvSpPr txBox="1">
            <a:spLocks/>
          </p:cNvSpPr>
          <p:nvPr/>
        </p:nvSpPr>
        <p:spPr bwMode="auto">
          <a:xfrm>
            <a:off x="8145340" y="6643338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2322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43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チャレンジド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011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2B22F-8184-4F99-B77E-FA6EFBBE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障がいのある学生のためのサイト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CBF6B41-CCCE-4033-9DA9-9CBEA3EDB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altLang="ja-JP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20FC411D-3D13-F31D-B442-2C4DF8D3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878"/>
            <a:ext cx="9144000" cy="57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29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CB9B64-85DB-4160-AF18-3D84E5AD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自分に合った情報を手に入れよう！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5B9222-F987-43E7-BE3C-551348EE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altLang="ja-JP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DDB93ABF-A6DE-36CC-05AC-0B928478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6" y="855893"/>
            <a:ext cx="8939462" cy="56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0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06B1DD-F62C-44CF-AB4B-273CF2AC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自分に合った情報を手に入れよう！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23DCBA-9155-4F8D-B8BE-A40120344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altLang="ja-JP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4E8F2CA-AC37-A0FE-BBC8-8127D7C1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" y="879928"/>
            <a:ext cx="8939462" cy="56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1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4AB0F2-F324-4CAB-A731-7298DDC6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公式アプリをダウンロードしよう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9BC0838-6F09-43F7-B120-A09A69B19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26C8B-AAFB-47D5-96D7-4A947E538FDD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1F9F81-58E5-DD20-F4B9-F1F4F2A0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" y="863085"/>
            <a:ext cx="9004301" cy="57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3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721A76-407B-4509-9CCF-05CE6038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10036" cy="765175"/>
          </a:xfrm>
        </p:spPr>
        <p:txBody>
          <a:bodyPr/>
          <a:lstStyle/>
          <a:p>
            <a:r>
              <a:rPr kumimoji="1" lang="ja-JP" altLang="en-US" sz="2800"/>
              <a:t>スケジュールを漏れなく、まとめて管理！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7FAE23-425B-449A-8B43-25CE8502C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ja-JP"/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0E42DD33-7AE9-870F-BCF7-D86B83544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" y="876301"/>
            <a:ext cx="9048873" cy="568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8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インターンシップ＆キャリア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エントリーについて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3559900F-A747-08BD-3122-3A7B7573E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431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3FF316-AF56-4028-8271-29DB582C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solidFill>
                  <a:schemeClr val="tx1"/>
                </a:solidFill>
              </a:rPr>
              <a:t>インターンシップ＆キャリアの探し方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4417A6-47B3-445A-BD02-01DF3E1DB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A7BF0DE8-F7ED-4224-3145-89FA0278E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9301"/>
            <a:ext cx="9127204" cy="56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41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852A1E-9CC4-462A-A336-FE761BE9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/>
              <a:t>気になる企業はエントリー</a:t>
            </a:r>
            <a:r>
              <a:rPr lang="en-US" altLang="ja-JP" sz="2400"/>
              <a:t>or</a:t>
            </a:r>
            <a:r>
              <a:rPr lang="ja-JP" altLang="en-US" sz="2400"/>
              <a:t>検討リストに登録！</a:t>
            </a:r>
            <a:endParaRPr kumimoji="1" lang="ja-JP" altLang="en-US" sz="24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9C4918-251B-4AD8-8A64-CF4B25C7B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ja-JP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2BB7D66B-E8D0-68F9-4B74-E8EBF838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857788"/>
            <a:ext cx="9088319" cy="57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60311"/>
      </p:ext>
    </p:extLst>
  </p:cSld>
  <p:clrMapOvr>
    <a:masterClrMapping/>
  </p:clrMapOvr>
</p:sld>
</file>

<file path=ppt/theme/theme1.xml><?xml version="1.0" encoding="utf-8"?>
<a:theme xmlns:a="http://schemas.openxmlformats.org/drawingml/2006/main" name="【23卒】標準スライド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【26ナビ】CS講演用_標準スライドマスタ_ver1.0 .pptx" id="{8EF204B2-C329-42AF-BC4F-4EC005BE72EA}" vid="{954438BB-5F4E-4524-9EF0-36F0C4C30F5B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D037DD0EC3143449A0E7A48C918F1C2" ma:contentTypeVersion="15" ma:contentTypeDescription="新しいドキュメントを作成します。" ma:contentTypeScope="" ma:versionID="90dff7b8e20f4fae49ff0eb86def3ae5">
  <xsd:schema xmlns:xsd="http://www.w3.org/2001/XMLSchema" xmlns:xs="http://www.w3.org/2001/XMLSchema" xmlns:p="http://schemas.microsoft.com/office/2006/metadata/properties" xmlns:ns3="e3b8386b-864e-42d1-a463-4175b79ad724" xmlns:ns4="85df95cd-0170-462c-8d28-6537121be489" targetNamespace="http://schemas.microsoft.com/office/2006/metadata/properties" ma:root="true" ma:fieldsID="914a237e8e15d42822350c2e6a9b5234" ns3:_="" ns4:_="">
    <xsd:import namespace="e3b8386b-864e-42d1-a463-4175b79ad724"/>
    <xsd:import namespace="85df95cd-0170-462c-8d28-6537121be4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8386b-864e-42d1-a463-4175b79ad7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f95cd-0170-462c-8d28-6537121be48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b8386b-864e-42d1-a463-4175b79ad724" xsi:nil="true"/>
  </documentManagement>
</p:properties>
</file>

<file path=customXml/itemProps1.xml><?xml version="1.0" encoding="utf-8"?>
<ds:datastoreItem xmlns:ds="http://schemas.openxmlformats.org/officeDocument/2006/customXml" ds:itemID="{A2F251BF-6255-4B7B-85E4-382E3002C759}">
  <ds:schemaRefs>
    <ds:schemaRef ds:uri="85df95cd-0170-462c-8d28-6537121be489"/>
    <ds:schemaRef ds:uri="e3b8386b-864e-42d1-a463-4175b79ad7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45AD9E-43E8-4DB5-808F-B25C89A3FC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015F81-3F70-4A74-9516-21210FC7B4C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5df95cd-0170-462c-8d28-6537121be489"/>
    <ds:schemaRef ds:uri="e3b8386b-864e-42d1-a463-4175b79ad72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【26ナビ】CS講演用_標準スライドマスタ_ver1.0 </Template>
  <TotalTime>610</TotalTime>
  <Words>399</Words>
  <PresentationFormat>画面に合わせる (4:3)</PresentationFormat>
  <Paragraphs>117</Paragraphs>
  <Slides>46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56" baseType="lpstr">
      <vt:lpstr>HGP創英角ｺﾞｼｯｸUB</vt:lpstr>
      <vt:lpstr>Meiryo UI</vt:lpstr>
      <vt:lpstr>ＭＳ Ｐゴシック</vt:lpstr>
      <vt:lpstr>Zen Maru Gothic</vt:lpstr>
      <vt:lpstr>游ゴシック</vt:lpstr>
      <vt:lpstr>Arial</vt:lpstr>
      <vt:lpstr>Calibri</vt:lpstr>
      <vt:lpstr>Times</vt:lpstr>
      <vt:lpstr>Wingdings</vt:lpstr>
      <vt:lpstr>【23卒】標準スライド</vt:lpstr>
      <vt:lpstr>マイナビでできること</vt:lpstr>
      <vt:lpstr>マイナビとは…</vt:lpstr>
      <vt:lpstr>自己分析に役立つコンテンツ</vt:lpstr>
      <vt:lpstr>業界・企業研究に役立つコンテンツ</vt:lpstr>
      <vt:lpstr>公式アプリをダウンロードしよう</vt:lpstr>
      <vt:lpstr>スケジュールを漏れなく、まとめて管理！</vt:lpstr>
      <vt:lpstr>インターンシップ＆キャリア エントリーについて</vt:lpstr>
      <vt:lpstr>インターンシップ＆キャリアの探し方</vt:lpstr>
      <vt:lpstr>気になる企業はエントリーor検討リストに登録！</vt:lpstr>
      <vt:lpstr>社数の確認方法</vt:lpstr>
      <vt:lpstr>インターンシップ＆キャリア参加までの流れ</vt:lpstr>
      <vt:lpstr>参加までの流れ（詳細）</vt:lpstr>
      <vt:lpstr>参加までの流れ（詳細）</vt:lpstr>
      <vt:lpstr>インターンシップ＆キャリア参加までのステップ</vt:lpstr>
      <vt:lpstr>《重要》 プッシュ通知をONにしておこう！</vt:lpstr>
      <vt:lpstr>自分の興味から企業を見つけよう！</vt:lpstr>
      <vt:lpstr>インターンシップ＆キャリアプログラムの探し方</vt:lpstr>
      <vt:lpstr>マイナビ実施 合同説明会（＝イベント）について</vt:lpstr>
      <vt:lpstr>イベントでインターンシップ＆キャリアを探す</vt:lpstr>
      <vt:lpstr>合同説明会参加前の準備</vt:lpstr>
      <vt:lpstr>合同説明会参加前の準備</vt:lpstr>
      <vt:lpstr>合同説明会参加前の準備</vt:lpstr>
      <vt:lpstr>合同イベント・説明会の活用ポイント</vt:lpstr>
      <vt:lpstr>＋α　一歩進んだ準備をするならコチラ！</vt:lpstr>
      <vt:lpstr>マイナビ内コンテンツ 適性診断MATCH plus</vt:lpstr>
      <vt:lpstr>本格適性診断 「MATCH plus」</vt:lpstr>
      <vt:lpstr>受検上の注意</vt:lpstr>
      <vt:lpstr>MATCH plusでわかること</vt:lpstr>
      <vt:lpstr>結果の見方</vt:lpstr>
      <vt:lpstr>マイナビ内コンテンツ 適性検査対策WEBテスト</vt:lpstr>
      <vt:lpstr>PowerPoint プレゼンテーション</vt:lpstr>
      <vt:lpstr>マイナビで適性検査・筆記試験対策</vt:lpstr>
      <vt:lpstr>02│WEBテスト 受験</vt:lpstr>
      <vt:lpstr>02│WEBテスト 受験</vt:lpstr>
      <vt:lpstr>マイナビ内コンテンツ 低学年向けサイト</vt:lpstr>
      <vt:lpstr>大学1・2年生向けのキャリア支援サイト</vt:lpstr>
      <vt:lpstr>マイナビ内コンテンツ 体育会系ナビ</vt:lpstr>
      <vt:lpstr>スポーツに打ち込むすべての学生のためのサイト！</vt:lpstr>
      <vt:lpstr>＜運動系(体育会など)の活動経験あり＞登録フロー</vt:lpstr>
      <vt:lpstr>＜運動系(体育会など)の活動経験あり＞登録フロー</vt:lpstr>
      <vt:lpstr>マイナビ内コンテンツ 保育のシゴト</vt:lpstr>
      <vt:lpstr>保育学生にとっての新たな視点をつくるサイト</vt:lpstr>
      <vt:lpstr>マイナビ内コンテンツ チャレンジド</vt:lpstr>
      <vt:lpstr>障がいのある学生のためのサイト</vt:lpstr>
      <vt:lpstr>自分に合った情報を手に入れよう！</vt:lpstr>
      <vt:lpstr>自分に合った情報を手に入れよう！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2024-01-29T10:06:10Z</dcterms:created>
  <dcterms:modified xsi:type="dcterms:W3CDTF">2025-05-26T04:57:26Z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0x010100DD037DD0EC3143449A0E7A48C918F1C2</vt:lpwstr>
  </property>
  <property fmtid="{D5CDD505-2E9C-101B-9397-08002B2CF9AE}" pid="3" name="MediaServiceImageTags">
    <vt:lpwstr/>
  </property>
</Properties>
</file>