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notesMasterIdLst>
    <p:notesMasterId r:id="rId13"/>
  </p:notesMasterIdLst>
  <p:handoutMasterIdLst>
    <p:handoutMasterId r:id="rId14"/>
  </p:handoutMasterIdLst>
  <p:sldIdLst>
    <p:sldId id="430" r:id="rId5"/>
    <p:sldId id="431" r:id="rId6"/>
    <p:sldId id="432" r:id="rId7"/>
    <p:sldId id="433" r:id="rId8"/>
    <p:sldId id="440" r:id="rId9"/>
    <p:sldId id="441" r:id="rId10"/>
    <p:sldId id="436" r:id="rId11"/>
    <p:sldId id="437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2EE534B-1C22-4E7B-A2D0-690C46B87662}">
          <p14:sldIdLst>
            <p14:sldId id="430"/>
            <p14:sldId id="431"/>
            <p14:sldId id="432"/>
            <p14:sldId id="433"/>
            <p14:sldId id="440"/>
            <p14:sldId id="441"/>
            <p14:sldId id="436"/>
            <p14:sldId id="4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F6666"/>
    <a:srgbClr val="E5F8FF"/>
    <a:srgbClr val="00AAEB"/>
    <a:srgbClr val="00A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929E96-7001-4CCF-A297-F21397CFC2E5}" v="2" dt="2025-01-30T01:37:16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47" autoAdjust="0"/>
  </p:normalViewPr>
  <p:slideViewPr>
    <p:cSldViewPr snapToGrid="0">
      <p:cViewPr>
        <p:scale>
          <a:sx n="75" d="100"/>
          <a:sy n="75" d="100"/>
        </p:scale>
        <p:origin x="10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62074-ACDA-436A-830A-F3BC9743F120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C1F27-5599-4134-A0E3-06E623725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1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F2558-011C-4356-9843-BE7742399787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98022-995E-434E-91CC-709FBC3657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92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498022-995E-434E-91CC-709FBC3657F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735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498022-995E-434E-91CC-709FBC3657F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1693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498022-995E-434E-91CC-709FBC3657F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31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498022-995E-434E-91CC-709FBC3657F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994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6BAD7-5105-7B60-43C5-733E315C89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6314BF1A-09DE-FA7C-D0A4-305EF1DFFC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AE29C00-202B-6D67-3018-CE0349CE24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03BD2A-77E8-0D8C-C5CC-B1B3EDA821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498022-995E-434E-91CC-709FBC3657F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234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53DF62-A4DC-9AF5-CA97-B209D5B7F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C1EDC26B-47BD-EE39-6809-43DB7FB10D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87240CC-CC02-9D95-6EE7-08D0EFFC26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E51176-3EDB-EBC2-3F38-E8BCF4E6DE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498022-995E-434E-91CC-709FBC3657F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256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ADF38-A803-0D73-A961-BDC664299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9D0AEE5B-60CD-9507-566A-95829458C8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9CCC46A-C9A3-3AD7-A8B7-AE38CB5841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7F7132-6D1A-C9A9-07B4-F4A3DA83A4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498022-995E-434E-91CC-709FBC3657F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9471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A9002-4F9F-153F-6B80-557444730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13EABD4-08D2-F512-EC6C-9A8954F69C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735B7DC-EEB5-2995-39A3-2C1A0BB53D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87AA72-FB82-6304-561E-608E490334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498022-995E-434E-91CC-709FBC3657F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81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0" y="6591482"/>
            <a:ext cx="9144000" cy="36512"/>
          </a:xfrm>
          <a:prstGeom prst="rect">
            <a:avLst/>
          </a:prstGeom>
          <a:solidFill>
            <a:srgbClr val="595B5A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44541" y="6647147"/>
            <a:ext cx="982662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574F3F-DC32-4596-928C-53F195B6162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413ED8FF-0A62-4D9F-87D7-E2640DACF1A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60032" y="6636797"/>
            <a:ext cx="3284509" cy="221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r"/>
            <a:r>
              <a:rPr lang="en-US" altLang="ja-JP" sz="900" b="0" kern="0"/>
              <a:t>※</a:t>
            </a:r>
            <a:r>
              <a:rPr lang="ja-JP" altLang="en-US" sz="900" b="0" kern="0"/>
              <a:t>講座中の撮影・録画・録音は一切禁止です。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86C1D26-8154-4C06-A6E1-9A6E6952F900}"/>
              </a:ext>
            </a:extLst>
          </p:cNvPr>
          <p:cNvSpPr/>
          <p:nvPr userDrawn="1"/>
        </p:nvSpPr>
        <p:spPr>
          <a:xfrm>
            <a:off x="0" y="1340768"/>
            <a:ext cx="9144000" cy="3456384"/>
          </a:xfrm>
          <a:prstGeom prst="rect">
            <a:avLst/>
          </a:prstGeom>
          <a:solidFill>
            <a:srgbClr val="00A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E74D1912-FAEF-4D96-9ECC-285ED05224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553022"/>
            <a:ext cx="9144000" cy="1031875"/>
          </a:xfrm>
        </p:spPr>
        <p:txBody>
          <a:bodyPr/>
          <a:lstStyle>
            <a:lvl1pPr algn="ctr">
              <a:defRPr sz="440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3911EF71-57B6-4B41-B69E-690ED87A8F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07904" y="5229200"/>
            <a:ext cx="5190034" cy="936104"/>
          </a:xfrm>
        </p:spPr>
        <p:txBody>
          <a:bodyPr/>
          <a:lstStyle>
            <a:lvl1pPr marL="0" indent="0" algn="r">
              <a:buFont typeface="Arial" charset="0"/>
              <a:buNone/>
              <a:defRPr sz="2800">
                <a:latin typeface="+mn-ea"/>
                <a:ea typeface="+mn-ea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BF7A9A-1B78-4679-B2F1-868331C25C3C}"/>
              </a:ext>
            </a:extLst>
          </p:cNvPr>
          <p:cNvSpPr txBox="1"/>
          <p:nvPr userDrawn="1"/>
        </p:nvSpPr>
        <p:spPr>
          <a:xfrm>
            <a:off x="-2268760" y="1161541"/>
            <a:ext cx="1368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/>
              <a:t>▼使用推奨カラー</a:t>
            </a:r>
            <a:endParaRPr kumimoji="1" lang="en-US" altLang="ja-JP" sz="900" b="1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1015676-109C-442D-ABF6-CFC0B577C2CA}"/>
              </a:ext>
            </a:extLst>
          </p:cNvPr>
          <p:cNvGrpSpPr/>
          <p:nvPr userDrawn="1"/>
        </p:nvGrpSpPr>
        <p:grpSpPr>
          <a:xfrm>
            <a:off x="-2196752" y="2242670"/>
            <a:ext cx="2059332" cy="803007"/>
            <a:chOff x="-2196752" y="2228007"/>
            <a:chExt cx="2059332" cy="803007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8B0AFDDF-F669-4D30-9599-F4C2D8F7929C}"/>
                </a:ext>
              </a:extLst>
            </p:cNvPr>
            <p:cNvSpPr/>
            <p:nvPr/>
          </p:nvSpPr>
          <p:spPr>
            <a:xfrm>
              <a:off x="-929001" y="2239433"/>
              <a:ext cx="791581" cy="791581"/>
            </a:xfrm>
            <a:prstGeom prst="rect">
              <a:avLst/>
            </a:prstGeom>
            <a:solidFill>
              <a:srgbClr val="FF66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CA8D291A-3756-4138-8487-5AC907B034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2196752" y="2228007"/>
              <a:ext cx="1224136" cy="794747"/>
            </a:xfrm>
            <a:prstGeom prst="rect">
              <a:avLst/>
            </a:prstGeom>
          </p:spPr>
        </p:pic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9CF34469-FED9-44B3-B7BB-A2E2C8283850}"/>
              </a:ext>
            </a:extLst>
          </p:cNvPr>
          <p:cNvGrpSpPr/>
          <p:nvPr userDrawn="1"/>
        </p:nvGrpSpPr>
        <p:grpSpPr>
          <a:xfrm>
            <a:off x="-2196752" y="3068959"/>
            <a:ext cx="2052228" cy="836751"/>
            <a:chOff x="-2196752" y="3068959"/>
            <a:chExt cx="2052228" cy="836751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27FA496D-DCD3-4FEB-A589-3DFFA7BA5FCD}"/>
                </a:ext>
              </a:extLst>
            </p:cNvPr>
            <p:cNvSpPr/>
            <p:nvPr userDrawn="1"/>
          </p:nvSpPr>
          <p:spPr>
            <a:xfrm>
              <a:off x="-936105" y="3091543"/>
              <a:ext cx="791581" cy="791581"/>
            </a:xfrm>
            <a:prstGeom prst="rect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58492437-2E80-45FF-A55F-D68826FF08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196752" y="3068959"/>
              <a:ext cx="1224136" cy="836751"/>
            </a:xfrm>
            <a:prstGeom prst="rect">
              <a:avLst/>
            </a:prstGeom>
          </p:spPr>
        </p:pic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E0D5D1B4-655D-41FF-8FDF-C0E2A9E7B3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4885" r="3913" b="630"/>
          <a:stretch/>
        </p:blipFill>
        <p:spPr>
          <a:xfrm>
            <a:off x="-926669" y="1403159"/>
            <a:ext cx="789249" cy="789249"/>
          </a:xfrm>
          <a:prstGeom prst="rect">
            <a:avLst/>
          </a:prstGeom>
          <a:noFill/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9B30C6F-3160-4DA1-BC52-D6778AA6013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2196752" y="1387155"/>
            <a:ext cx="1224136" cy="82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75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BEC8D7-18B2-49FE-8844-856FFCBA9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C58368-3236-4660-8DA3-2B6519A581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574F3F-DC32-4596-928C-53F195B6162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271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53022"/>
            <a:ext cx="9144000" cy="1031875"/>
          </a:xfrm>
        </p:spPr>
        <p:txBody>
          <a:bodyPr/>
          <a:lstStyle>
            <a:lvl1pPr algn="ctr">
              <a:defRPr sz="4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97138" y="5229200"/>
            <a:ext cx="6400800" cy="936104"/>
          </a:xfrm>
        </p:spPr>
        <p:txBody>
          <a:bodyPr/>
          <a:lstStyle>
            <a:lvl1pPr marL="0" indent="0" algn="r">
              <a:buFont typeface="Arial" charset="0"/>
              <a:buNone/>
              <a:defRPr sz="2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0" y="6591482"/>
            <a:ext cx="9144000" cy="36512"/>
          </a:xfrm>
          <a:prstGeom prst="rect">
            <a:avLst/>
          </a:prstGeom>
          <a:solidFill>
            <a:srgbClr val="595B5A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44541" y="6647147"/>
            <a:ext cx="982662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574F3F-DC32-4596-928C-53F195B6162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536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228184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6706" y="1052512"/>
            <a:ext cx="8510588" cy="525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44541" y="6647147"/>
            <a:ext cx="982662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574F3F-DC32-4596-928C-53F195B61626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73025"/>
          </a:xfrm>
          <a:prstGeom prst="rect">
            <a:avLst/>
          </a:prstGeom>
          <a:solidFill>
            <a:srgbClr val="00AAEB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ja-JP" b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591482"/>
            <a:ext cx="9144000" cy="36512"/>
          </a:xfrm>
          <a:prstGeom prst="rect">
            <a:avLst/>
          </a:prstGeom>
          <a:solidFill>
            <a:srgbClr val="595B5A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673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181818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18181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18181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18181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18181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18181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18181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18181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rgbClr val="18181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95B5A"/>
        </a:buClr>
        <a:buFont typeface="Arial" charset="0"/>
        <a:buAutoNum type="arabicPeriod"/>
        <a:defRPr kumimoji="1" sz="4400" b="1">
          <a:solidFill>
            <a:srgbClr val="181818"/>
          </a:solidFill>
          <a:latin typeface="+mn-ea"/>
          <a:ea typeface="+mn-ea"/>
          <a:cs typeface="+mn-cs"/>
        </a:defRPr>
      </a:lvl1pPr>
      <a:lvl2pPr marL="673100" indent="-304800" algn="l" rtl="0" eaLnBrk="1" fontAlgn="base" hangingPunct="1">
        <a:spcBef>
          <a:spcPct val="20000"/>
        </a:spcBef>
        <a:spcAft>
          <a:spcPct val="0"/>
        </a:spcAft>
        <a:buClr>
          <a:srgbClr val="595B5A"/>
        </a:buClr>
        <a:buFont typeface="Wingdings" pitchFamily="2" charset="2"/>
        <a:buChar char="n"/>
        <a:defRPr kumimoji="1" sz="3600" b="1">
          <a:solidFill>
            <a:srgbClr val="181818"/>
          </a:solidFill>
          <a:latin typeface="+mn-ea"/>
          <a:ea typeface="+mn-ea"/>
        </a:defRPr>
      </a:lvl2pPr>
      <a:lvl3pPr marL="1047750" indent="-266700" algn="l" rtl="0" eaLnBrk="1" fontAlgn="base" hangingPunct="1">
        <a:spcBef>
          <a:spcPct val="20000"/>
        </a:spcBef>
        <a:spcAft>
          <a:spcPct val="0"/>
        </a:spcAft>
        <a:buClr>
          <a:srgbClr val="595B5A"/>
        </a:buClr>
        <a:buFont typeface="Times" charset="0"/>
        <a:buChar char="•"/>
        <a:defRPr kumimoji="1" sz="2800" b="1">
          <a:solidFill>
            <a:srgbClr val="181818"/>
          </a:solidFill>
          <a:latin typeface="+mn-ea"/>
          <a:ea typeface="+mn-ea"/>
        </a:defRPr>
      </a:lvl3pPr>
      <a:lvl4pPr marL="1366838" indent="-228600" algn="l" rtl="0" eaLnBrk="1" fontAlgn="base" hangingPunct="1">
        <a:spcBef>
          <a:spcPct val="20000"/>
        </a:spcBef>
        <a:spcAft>
          <a:spcPct val="0"/>
        </a:spcAft>
        <a:buClr>
          <a:srgbClr val="595B5A"/>
        </a:buClr>
        <a:buChar char="–"/>
        <a:defRPr kumimoji="1" sz="2000" b="1">
          <a:solidFill>
            <a:srgbClr val="181818"/>
          </a:solidFill>
          <a:latin typeface="+mn-ea"/>
          <a:ea typeface="+mn-ea"/>
        </a:defRPr>
      </a:lvl4pPr>
      <a:lvl5pPr marL="2443163" indent="-342900" algn="l" rtl="0" eaLnBrk="1" fontAlgn="base" hangingPunct="1">
        <a:spcBef>
          <a:spcPct val="20000"/>
        </a:spcBef>
        <a:spcAft>
          <a:spcPct val="0"/>
        </a:spcAft>
        <a:buClr>
          <a:srgbClr val="595B5A"/>
        </a:buClr>
        <a:buChar char="»"/>
        <a:defRPr kumimoji="1" sz="1600" b="1">
          <a:solidFill>
            <a:srgbClr val="181818"/>
          </a:solidFill>
          <a:latin typeface="+mn-ea"/>
          <a:ea typeface="+mn-ea"/>
        </a:defRPr>
      </a:lvl5pPr>
      <a:lvl6pPr marL="2900363" indent="-342900" algn="l" rtl="0" eaLnBrk="1" fontAlgn="base" hangingPunct="1">
        <a:spcBef>
          <a:spcPct val="20000"/>
        </a:spcBef>
        <a:spcAft>
          <a:spcPct val="0"/>
        </a:spcAft>
        <a:buClr>
          <a:srgbClr val="595B5A"/>
        </a:buClr>
        <a:buChar char="»"/>
        <a:defRPr kumimoji="1" sz="1600">
          <a:solidFill>
            <a:srgbClr val="181818"/>
          </a:solidFill>
          <a:latin typeface="+mn-lt"/>
          <a:ea typeface="+mn-ea"/>
        </a:defRPr>
      </a:lvl6pPr>
      <a:lvl7pPr marL="3357563" indent="-342900" algn="l" rtl="0" eaLnBrk="1" fontAlgn="base" hangingPunct="1">
        <a:spcBef>
          <a:spcPct val="20000"/>
        </a:spcBef>
        <a:spcAft>
          <a:spcPct val="0"/>
        </a:spcAft>
        <a:buClr>
          <a:srgbClr val="595B5A"/>
        </a:buClr>
        <a:buChar char="»"/>
        <a:defRPr kumimoji="1" sz="1600">
          <a:solidFill>
            <a:srgbClr val="181818"/>
          </a:solidFill>
          <a:latin typeface="+mn-lt"/>
          <a:ea typeface="+mn-ea"/>
        </a:defRPr>
      </a:lvl7pPr>
      <a:lvl8pPr marL="3814763" indent="-342900" algn="l" rtl="0" eaLnBrk="1" fontAlgn="base" hangingPunct="1">
        <a:spcBef>
          <a:spcPct val="20000"/>
        </a:spcBef>
        <a:spcAft>
          <a:spcPct val="0"/>
        </a:spcAft>
        <a:buClr>
          <a:srgbClr val="595B5A"/>
        </a:buClr>
        <a:buChar char="»"/>
        <a:defRPr kumimoji="1" sz="1600">
          <a:solidFill>
            <a:srgbClr val="181818"/>
          </a:solidFill>
          <a:latin typeface="+mn-lt"/>
          <a:ea typeface="+mn-ea"/>
        </a:defRPr>
      </a:lvl8pPr>
      <a:lvl9pPr marL="4271963" indent="-342900" algn="l" rtl="0" eaLnBrk="1" fontAlgn="base" hangingPunct="1">
        <a:spcBef>
          <a:spcPct val="20000"/>
        </a:spcBef>
        <a:spcAft>
          <a:spcPct val="0"/>
        </a:spcAft>
        <a:buClr>
          <a:srgbClr val="595B5A"/>
        </a:buClr>
        <a:buChar char="»"/>
        <a:defRPr kumimoji="1" sz="1600">
          <a:solidFill>
            <a:srgbClr val="181818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27399D-C848-4720-9374-9ED8CFF09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574F3F-DC32-4596-928C-53F195B61626}" type="slidenum">
              <a:rPr kumimoji="1" lang="en-US" altLang="ja-JP" sz="900" b="0" i="0" u="none" strike="noStrike" kern="120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900" b="0" i="0" u="none" strike="noStrike" kern="1200" cap="none" spc="0" normalizeH="0" baseline="0" noProof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6EC0B17-9468-480F-BA99-AE9B1E99C9C4}"/>
              </a:ext>
            </a:extLst>
          </p:cNvPr>
          <p:cNvSpPr/>
          <p:nvPr/>
        </p:nvSpPr>
        <p:spPr>
          <a:xfrm>
            <a:off x="4499992" y="6611780"/>
            <a:ext cx="464400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 UI"/>
                <a:ea typeface="Meiryo UI" panose="020B0604030504040204" pitchFamily="50" charset="-128"/>
                <a:cs typeface="+mn-cs"/>
              </a:rPr>
              <a:t>引用：マイナビキャリアリサーチ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+mn-cs"/>
              </a:rPr>
              <a:t>Lab</a:t>
            </a:r>
            <a:r>
              <a:rPr kumimoji="1" lang="ja-JP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 UI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 UI" panose="020B0604030504040204" pitchFamily="50" charset="-128"/>
                <a:ea typeface="Meiryo UI"/>
                <a:cs typeface="+mn-cs"/>
              </a:rPr>
              <a:t>https://career-research.mynavi.jp/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3F18F25-702D-7694-125C-AFCBD5F88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217966"/>
            <a:ext cx="8640960" cy="442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20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DC65FA0-AE6A-4339-B53C-F8FF72D57F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574F3F-DC32-4596-928C-53F195B61626}" type="slidenum">
              <a:rPr kumimoji="1" lang="en-US" altLang="ja-JP" sz="900" b="0" i="0" u="none" strike="noStrike" kern="120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900" b="0" i="0" u="none" strike="noStrike" kern="1200" cap="none" spc="0" normalizeH="0" baseline="0" noProof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4609E70-ACD4-4745-8FFB-E23F7F892C70}"/>
              </a:ext>
            </a:extLst>
          </p:cNvPr>
          <p:cNvSpPr/>
          <p:nvPr/>
        </p:nvSpPr>
        <p:spPr>
          <a:xfrm>
            <a:off x="162000" y="5292400"/>
            <a:ext cx="8820000" cy="1260000"/>
          </a:xfrm>
          <a:prstGeom prst="roundRect">
            <a:avLst>
              <a:gd name="adj" fmla="val 8066"/>
            </a:avLst>
          </a:prstGeom>
          <a:solidFill>
            <a:srgbClr val="00A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2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年生の約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6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割が、仕事・キャリアの方向性が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現時点では定まっていない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C43D489B-4FED-482B-A4AD-0956E38A9190}"/>
              </a:ext>
            </a:extLst>
          </p:cNvPr>
          <p:cNvSpPr txBox="1">
            <a:spLocks/>
          </p:cNvSpPr>
          <p:nvPr/>
        </p:nvSpPr>
        <p:spPr bwMode="auto">
          <a:xfrm>
            <a:off x="-1" y="0"/>
            <a:ext cx="676405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【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低学年</a:t>
            </a: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】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学生調査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27605D9-C2EF-C420-D350-E984FB6CB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968375"/>
            <a:ext cx="9144000" cy="424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05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BEE589-8C09-3E4F-AD9B-EF921FDAE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EDDB11-5E57-FE67-3FCD-59BA537649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574F3F-DC32-4596-928C-53F195B61626}" type="slidenum">
              <a:rPr kumimoji="1" lang="en-US" altLang="ja-JP" sz="900" b="0" i="0" u="none" strike="noStrike" kern="120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900" b="0" i="0" u="none" strike="noStrike" kern="1200" cap="none" spc="0" normalizeH="0" baseline="0" noProof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CB6A508-3BBD-9174-6911-43A677DECB5E}"/>
              </a:ext>
            </a:extLst>
          </p:cNvPr>
          <p:cNvSpPr/>
          <p:nvPr/>
        </p:nvSpPr>
        <p:spPr>
          <a:xfrm>
            <a:off x="157072" y="5293459"/>
            <a:ext cx="8820000" cy="1260000"/>
          </a:xfrm>
          <a:prstGeom prst="roundRect">
            <a:avLst>
              <a:gd name="adj" fmla="val 8066"/>
            </a:avLst>
          </a:prstGeom>
          <a:solidFill>
            <a:srgbClr val="00A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20000"/>
              </a:lnSpc>
              <a:defRPr/>
            </a:pPr>
            <a:r>
              <a:rPr lang="ja-JP" altLang="en-US" sz="2800" b="1" dirty="0">
                <a:solidFill>
                  <a:srgbClr val="FFFFFF"/>
                </a:solidFill>
              </a:rPr>
              <a:t>仕事・キャリアを考える上で、</a:t>
            </a:r>
            <a:endParaRPr lang="en-US" altLang="ja-JP" sz="2800" b="1" dirty="0">
              <a:solidFill>
                <a:srgbClr val="FFFFFF"/>
              </a:solidFill>
            </a:endParaRPr>
          </a:p>
          <a:p>
            <a:pPr lvl="0" algn="ctr">
              <a:lnSpc>
                <a:spcPct val="120000"/>
              </a:lnSpc>
              <a:defRPr/>
            </a:pPr>
            <a:r>
              <a:rPr lang="ja-JP" altLang="en-US" sz="2800" b="1" dirty="0">
                <a:solidFill>
                  <a:srgbClr val="FFFFFF"/>
                </a:solidFill>
              </a:rPr>
              <a:t>両親の影響を受けてきたと回答する学生が半数を超えた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B9282CF-2057-C568-D99B-7E154B316B08}"/>
              </a:ext>
            </a:extLst>
          </p:cNvPr>
          <p:cNvSpPr txBox="1">
            <a:spLocks/>
          </p:cNvSpPr>
          <p:nvPr/>
        </p:nvSpPr>
        <p:spPr bwMode="auto">
          <a:xfrm>
            <a:off x="-1" y="0"/>
            <a:ext cx="676405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en-US" altLang="ja-JP" kern="0">
                <a:latin typeface="Meiryo UI"/>
                <a:ea typeface="Meiryo UI"/>
              </a:rPr>
              <a:t>【</a:t>
            </a:r>
            <a:r>
              <a:rPr lang="ja-JP" altLang="en-US" kern="0">
                <a:latin typeface="Meiryo UI"/>
                <a:ea typeface="Meiryo UI"/>
              </a:rPr>
              <a:t>低学年</a:t>
            </a:r>
            <a:r>
              <a:rPr lang="en-US" altLang="ja-JP" kern="0">
                <a:latin typeface="Meiryo UI"/>
                <a:ea typeface="Meiryo UI"/>
              </a:rPr>
              <a:t>】</a:t>
            </a:r>
            <a:r>
              <a:rPr lang="ja-JP" altLang="en-US" kern="0">
                <a:latin typeface="Meiryo UI"/>
                <a:ea typeface="Meiryo UI"/>
              </a:rPr>
              <a:t>学生調査</a:t>
            </a:r>
            <a:endParaRPr lang="ja-JP" altLang="en-US" kern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3DD92A97-872A-97D7-7927-09623C4A0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33" y="858863"/>
            <a:ext cx="8586334" cy="435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04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FF10D0-BE23-DA2D-DA92-93D6992F7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B57F2A-FB7B-DA6B-A868-F141ED9842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574F3F-DC32-4596-928C-53F195B61626}" type="slidenum">
              <a:rPr kumimoji="1" lang="en-US" altLang="ja-JP" sz="900" b="0" i="0" u="none" strike="noStrike" kern="120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900" b="0" i="0" u="none" strike="noStrike" kern="1200" cap="none" spc="0" normalizeH="0" baseline="0" noProof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A6AF89E-631D-1B9F-650F-C90F98CF66E9}"/>
              </a:ext>
            </a:extLst>
          </p:cNvPr>
          <p:cNvSpPr/>
          <p:nvPr/>
        </p:nvSpPr>
        <p:spPr>
          <a:xfrm>
            <a:off x="162000" y="5312818"/>
            <a:ext cx="8820000" cy="1260000"/>
          </a:xfrm>
          <a:prstGeom prst="roundRect">
            <a:avLst>
              <a:gd name="adj" fmla="val 8066"/>
            </a:avLst>
          </a:prstGeom>
          <a:solidFill>
            <a:srgbClr val="00A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2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年生になるにつれ友人と話し合う割合は増加するが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他の項目で大きな差は見受けられない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BA67D371-4B52-788F-8D61-273EA63C0E93}"/>
              </a:ext>
            </a:extLst>
          </p:cNvPr>
          <p:cNvSpPr txBox="1">
            <a:spLocks/>
          </p:cNvSpPr>
          <p:nvPr/>
        </p:nvSpPr>
        <p:spPr bwMode="auto">
          <a:xfrm>
            <a:off x="-1" y="0"/>
            <a:ext cx="676405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【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低学年</a:t>
            </a: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】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学生調査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12603E33-04BE-4C98-95CD-B15C07C9F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97" y="830795"/>
            <a:ext cx="9127203" cy="438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6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4DE671-81C3-7C2F-6C40-11A185D3F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7E5B53-F43D-6ED7-47F0-C5A42A1C46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574F3F-DC32-4596-928C-53F195B61626}" type="slidenum">
              <a:rPr kumimoji="1" lang="en-US" altLang="ja-JP" sz="900" b="0" i="0" u="none" strike="noStrike" kern="120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900" b="0" i="0" u="none" strike="noStrike" kern="1200" cap="none" spc="0" normalizeH="0" baseline="0" noProof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8914EF6-1E22-D400-6C18-803F66C74DE2}"/>
              </a:ext>
            </a:extLst>
          </p:cNvPr>
          <p:cNvSpPr txBox="1">
            <a:spLocks/>
          </p:cNvSpPr>
          <p:nvPr/>
        </p:nvSpPr>
        <p:spPr bwMode="auto">
          <a:xfrm>
            <a:off x="-1" y="0"/>
            <a:ext cx="676405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【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低学年</a:t>
            </a: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】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学生調査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C1653BDD-34DC-21B4-08F7-6A6C705006F6}"/>
              </a:ext>
            </a:extLst>
          </p:cNvPr>
          <p:cNvSpPr/>
          <p:nvPr/>
        </p:nvSpPr>
        <p:spPr>
          <a:xfrm>
            <a:off x="162000" y="5195316"/>
            <a:ext cx="8820000" cy="1260000"/>
          </a:xfrm>
          <a:prstGeom prst="roundRect">
            <a:avLst>
              <a:gd name="adj" fmla="val 8066"/>
            </a:avLst>
          </a:prstGeom>
          <a:solidFill>
            <a:srgbClr val="00A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インターンシップ等のキャリア形成プログラムに参加する</a:t>
            </a:r>
            <a:b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</a:b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低学年は年々増加しており</a:t>
            </a:r>
            <a:r>
              <a:rPr lang="ja-JP" altLang="en-US" sz="2800" b="1" dirty="0">
                <a:solidFill>
                  <a:srgbClr val="FFFFFF"/>
                </a:solidFill>
                <a:latin typeface="Meiryo UI"/>
                <a:ea typeface="Meiryo UI"/>
              </a:rPr>
              <a:t>、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3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割を超えた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95EFCE2F-E57D-63E4-E622-BB9E79644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" y="923138"/>
            <a:ext cx="9138696" cy="419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07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C1C5B-8722-D86D-8778-83267FBA0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C4956E-FC73-DA45-3223-2B68B9FA87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574F3F-DC32-4596-928C-53F195B61626}" type="slidenum">
              <a:rPr kumimoji="1" lang="en-US" altLang="ja-JP" sz="900" b="0" i="0" u="none" strike="noStrike" kern="120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900" b="0" i="0" u="none" strike="noStrike" kern="1200" cap="none" spc="0" normalizeH="0" baseline="0" noProof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F71D749-FC0D-A767-FC1E-189FC1E48620}"/>
              </a:ext>
            </a:extLst>
          </p:cNvPr>
          <p:cNvSpPr/>
          <p:nvPr/>
        </p:nvSpPr>
        <p:spPr>
          <a:xfrm>
            <a:off x="181743" y="5279604"/>
            <a:ext cx="8820000" cy="1260000"/>
          </a:xfrm>
          <a:prstGeom prst="roundRect">
            <a:avLst>
              <a:gd name="adj" fmla="val 8066"/>
            </a:avLst>
          </a:prstGeom>
          <a:solidFill>
            <a:srgbClr val="00A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インターンシップ等のキャリア形成プログラム参加前の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選考に不安に思うことが多い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D259F501-D44E-5DBD-9F13-E0006F3D242C}"/>
              </a:ext>
            </a:extLst>
          </p:cNvPr>
          <p:cNvSpPr txBox="1">
            <a:spLocks/>
          </p:cNvSpPr>
          <p:nvPr/>
        </p:nvSpPr>
        <p:spPr bwMode="auto">
          <a:xfrm>
            <a:off x="-1" y="0"/>
            <a:ext cx="676405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【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低学年</a:t>
            </a:r>
            <a:r>
              <a:rPr kumimoji="1" lang="en-US" altLang="ja-JP" sz="3200" b="1" i="0" u="none" strike="noStrike" kern="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】</a:t>
            </a:r>
            <a:r>
              <a:rPr kumimoji="1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学生調査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C1157DA4-8F15-7182-1B1E-2DF192D66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042282" y="872718"/>
            <a:ext cx="24779839" cy="429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269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3EE150-FB38-012D-9DAB-67082A6D1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79A45B-4D20-1EAB-0049-3DCB3EB8C3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574F3F-DC32-4596-928C-53F195B61626}" type="slidenum">
              <a:rPr kumimoji="1" lang="en-US" altLang="ja-JP" sz="900" b="0" i="0" u="none" strike="noStrike" kern="120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900" b="0" i="0" u="none" strike="noStrike" kern="1200" cap="none" spc="0" normalizeH="0" baseline="0" noProof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1D79712C-D603-F475-3C1D-F206452A8D71}"/>
              </a:ext>
            </a:extLst>
          </p:cNvPr>
          <p:cNvSpPr txBox="1">
            <a:spLocks/>
          </p:cNvSpPr>
          <p:nvPr/>
        </p:nvSpPr>
        <p:spPr bwMode="auto">
          <a:xfrm>
            <a:off x="-1" y="0"/>
            <a:ext cx="676405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【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低学年</a:t>
            </a: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】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学生調査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7B6A426D-5C53-9EDC-FBAF-B3C3AAA8FC7B}"/>
              </a:ext>
            </a:extLst>
          </p:cNvPr>
          <p:cNvSpPr/>
          <p:nvPr/>
        </p:nvSpPr>
        <p:spPr>
          <a:xfrm>
            <a:off x="162000" y="5292534"/>
            <a:ext cx="8820000" cy="1260000"/>
          </a:xfrm>
          <a:prstGeom prst="roundRect">
            <a:avLst>
              <a:gd name="adj" fmla="val 8066"/>
            </a:avLst>
          </a:prstGeom>
          <a:solidFill>
            <a:srgbClr val="00A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キャリア学習によって身に付けた知識や経験は、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大学生活のさまざまな場面で活かすことができる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62B96834-D50E-E559-4E39-D056F51F7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662" y="881790"/>
            <a:ext cx="8580675" cy="431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18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4DCB91-40D7-CB40-40BC-2C4F3BCE7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D760BE-974D-DEAE-8E95-0602A474FE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574F3F-DC32-4596-928C-53F195B61626}" type="slidenum">
              <a:rPr kumimoji="1" lang="en-US" altLang="ja-JP" sz="900" b="0" i="0" u="none" strike="noStrike" kern="1200" cap="none" spc="0" normalizeH="0" baseline="0" noProof="0" smtClean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900" b="0" i="0" u="none" strike="noStrike" kern="1200" cap="none" spc="0" normalizeH="0" baseline="0" noProof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720EA83D-4AA2-084F-5583-E38C7D74A0A5}"/>
              </a:ext>
            </a:extLst>
          </p:cNvPr>
          <p:cNvSpPr txBox="1">
            <a:spLocks/>
          </p:cNvSpPr>
          <p:nvPr/>
        </p:nvSpPr>
        <p:spPr bwMode="auto">
          <a:xfrm>
            <a:off x="-1" y="0"/>
            <a:ext cx="676405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18181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rgbClr val="18181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【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低学年</a:t>
            </a:r>
            <a:r>
              <a:rPr kumimoji="1" lang="en-US" altLang="ja-JP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】</a:t>
            </a:r>
            <a:r>
              <a:rPr kumimoji="1" lang="ja-JP" altLang="en-US" sz="3200" b="1" i="0" u="none" strike="noStrike" kern="0" cap="none" spc="0" normalizeH="0" baseline="0" noProof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学生調査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AC8D723-D6C3-296D-A825-914702563242}"/>
              </a:ext>
            </a:extLst>
          </p:cNvPr>
          <p:cNvSpPr/>
          <p:nvPr/>
        </p:nvSpPr>
        <p:spPr>
          <a:xfrm>
            <a:off x="162000" y="5273697"/>
            <a:ext cx="8820000" cy="1260000"/>
          </a:xfrm>
          <a:prstGeom prst="roundRect">
            <a:avLst>
              <a:gd name="adj" fmla="val 8066"/>
            </a:avLst>
          </a:prstGeom>
          <a:solidFill>
            <a:srgbClr val="00AA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srgbClr val="FFFFFF"/>
                </a:solidFill>
                <a:latin typeface="Meiryo UI"/>
                <a:ea typeface="Meiryo UI"/>
              </a:rPr>
              <a:t>昨年より増加し、</a:t>
            </a:r>
            <a:r>
              <a:rPr lang="en-US" altLang="ja-JP" sz="2800" b="1" dirty="0">
                <a:solidFill>
                  <a:srgbClr val="FFFFFF"/>
                </a:solidFill>
                <a:latin typeface="Meiryo UI"/>
                <a:ea typeface="Meiryo UI"/>
              </a:rPr>
              <a:t>15</a:t>
            </a:r>
            <a:r>
              <a:rPr lang="ja-JP" altLang="en-US" sz="2800" b="1" dirty="0">
                <a:solidFill>
                  <a:srgbClr val="FFFFFF"/>
                </a:solidFill>
                <a:latin typeface="Meiryo UI"/>
                <a:ea typeface="Meiryo UI"/>
              </a:rPr>
              <a:t>％の学生が</a:t>
            </a:r>
            <a:endParaRPr lang="en-US" altLang="ja-JP" sz="2800" b="1" dirty="0">
              <a:solidFill>
                <a:srgbClr val="FFFFFF"/>
              </a:solidFill>
              <a:latin typeface="Meiryo UI"/>
              <a:ea typeface="Meiryo UI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srgbClr val="FFFFFF"/>
                </a:solidFill>
                <a:latin typeface="Meiryo UI"/>
                <a:ea typeface="Meiryo UI"/>
              </a:rPr>
              <a:t>低学年時から就職活動に向け準備を始めている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C4652B79-2079-080D-5437-168BEDA0B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820" y="1030529"/>
            <a:ext cx="8514360" cy="412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48099"/>
      </p:ext>
    </p:extLst>
  </p:cSld>
  <p:clrMapOvr>
    <a:masterClrMapping/>
  </p:clrMapOvr>
</p:sld>
</file>

<file path=ppt/theme/theme1.xml><?xml version="1.0" encoding="utf-8"?>
<a:theme xmlns:a="http://schemas.openxmlformats.org/drawingml/2006/main" name="【年次なし】標準スライドマスタ">
  <a:themeElements>
    <a:clrScheme name="ユーザー定義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AEB"/>
      </a:accent1>
      <a:accent2>
        <a:srgbClr val="FF6666"/>
      </a:accent2>
      <a:accent3>
        <a:srgbClr val="FFFFFF"/>
      </a:accent3>
      <a:accent4>
        <a:srgbClr val="F79646"/>
      </a:accent4>
      <a:accent5>
        <a:srgbClr val="009999"/>
      </a:accent5>
      <a:accent6>
        <a:srgbClr val="2D2D8A"/>
      </a:accent6>
      <a:hlink>
        <a:srgbClr val="00AAEB"/>
      </a:hlink>
      <a:folHlink>
        <a:srgbClr val="99CC0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2" id="{67FEA192-589B-40DB-A96C-FEC42F4325C3}" vid="{3163E295-EB9E-4B4A-A13C-343D8E820C64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3be6ad-a3e6-4f8a-8b29-20792a9bfd1c">
      <Terms xmlns="http://schemas.microsoft.com/office/infopath/2007/PartnerControls"/>
    </lcf76f155ced4ddcb4097134ff3c332f>
    <TaxCatchAll xmlns="dbd3135d-cc6b-4d00-983a-aeaa96daa06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2A0B87262C55049A391D42D80F6B915" ma:contentTypeVersion="" ma:contentTypeDescription="新しいドキュメントを作成します。" ma:contentTypeScope="" ma:versionID="c8582e4e27b30a4a9046021506798200">
  <xsd:schema xmlns:xsd="http://www.w3.org/2001/XMLSchema" xmlns:xs="http://www.w3.org/2001/XMLSchema" xmlns:p="http://schemas.microsoft.com/office/2006/metadata/properties" xmlns:ns2="d43be6ad-a3e6-4f8a-8b29-20792a9bfd1c" xmlns:ns3="85269716-c129-4ab9-81b3-af6cb27ba01a" xmlns:ns4="dbd3135d-cc6b-4d00-983a-aeaa96daa064" targetNamespace="http://schemas.microsoft.com/office/2006/metadata/properties" ma:root="true" ma:fieldsID="ef2094c7151d2c48fe2709cbb12b9f64" ns2:_="" ns3:_="" ns4:_="">
    <xsd:import namespace="d43be6ad-a3e6-4f8a-8b29-20792a9bfd1c"/>
    <xsd:import namespace="85269716-c129-4ab9-81b3-af6cb27ba01a"/>
    <xsd:import namespace="dbd3135d-cc6b-4d00-983a-aeaa96daa0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be6ad-a3e6-4f8a-8b29-20792a9bfd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3007cd7e-251f-4f82-a06a-8cbcd55bbd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69716-c129-4ab9-81b3-af6cb27ba0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3135d-cc6b-4d00-983a-aeaa96daa064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82CF5E1D-D204-455C-B597-EE97CC87FE6A}" ma:internalName="TaxCatchAll" ma:showField="CatchAllData" ma:web="{85269716-c129-4ab9-81b3-af6cb27ba01a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40DC08-4DF5-48DA-A83A-9A55130FCC11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85269716-c129-4ab9-81b3-af6cb27ba01a"/>
    <ds:schemaRef ds:uri="dbd3135d-cc6b-4d00-983a-aeaa96daa064"/>
    <ds:schemaRef ds:uri="http://schemas.openxmlformats.org/package/2006/metadata/core-properties"/>
    <ds:schemaRef ds:uri="d43be6ad-a3e6-4f8a-8b29-20792a9bfd1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EF9EABE-E0D5-471A-B81F-6F1DBB8D8C8A}">
  <ds:schemaRefs>
    <ds:schemaRef ds:uri="85269716-c129-4ab9-81b3-af6cb27ba01a"/>
    <ds:schemaRef ds:uri="d43be6ad-a3e6-4f8a-8b29-20792a9bfd1c"/>
    <ds:schemaRef ds:uri="dbd3135d-cc6b-4d00-983a-aeaa96daa06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745DF7D-A965-43E8-921D-DD946AF20BD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e31ecca-2f90-4aec-b319-4983c7475bdf}" enabled="0" method="" siteId="{1e31ecca-2f90-4aec-b319-4983c7475bd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【年次なし】CS講演用_標準スライドマスタ_ver1.2</Template>
  <TotalTime>294</TotalTime>
  <Words>208</Words>
  <PresentationFormat>画面に合わせる (4:3)</PresentationFormat>
  <Paragraphs>37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HGP創英角ｺﾞｼｯｸUB</vt:lpstr>
      <vt:lpstr>Meiryo UI</vt:lpstr>
      <vt:lpstr>游ゴシック</vt:lpstr>
      <vt:lpstr>Arial</vt:lpstr>
      <vt:lpstr>Calibri</vt:lpstr>
      <vt:lpstr>Times</vt:lpstr>
      <vt:lpstr>Wingdings</vt:lpstr>
      <vt:lpstr>【年次なし】標準スライドマスタ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2024-01-15T04:37:43Z</dcterms:created>
  <dcterms:modified xsi:type="dcterms:W3CDTF">2025-02-17T07:34:57Z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0x010100E2A0B87262C55049A391D42D80F6B915</vt:lpwstr>
  </property>
  <property fmtid="{D5CDD505-2E9C-101B-9397-08002B2CF9AE}" pid="3" name="MediaServiceImageTags">
    <vt:lpwstr/>
  </property>
</Properties>
</file>