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0"/>
  </p:notesMasterIdLst>
  <p:handoutMasterIdLst>
    <p:handoutMasterId r:id="rId21"/>
  </p:handoutMasterIdLst>
  <p:sldIdLst>
    <p:sldId id="401" r:id="rId5"/>
    <p:sldId id="412" r:id="rId6"/>
    <p:sldId id="413" r:id="rId7"/>
    <p:sldId id="421" r:id="rId8"/>
    <p:sldId id="422" r:id="rId9"/>
    <p:sldId id="414" r:id="rId10"/>
    <p:sldId id="402" r:id="rId11"/>
    <p:sldId id="403" r:id="rId12"/>
    <p:sldId id="406" r:id="rId13"/>
    <p:sldId id="404" r:id="rId14"/>
    <p:sldId id="407" r:id="rId15"/>
    <p:sldId id="408" r:id="rId16"/>
    <p:sldId id="409" r:id="rId17"/>
    <p:sldId id="411" r:id="rId18"/>
    <p:sldId id="415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AAEB"/>
    <a:srgbClr val="00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EC295-6C47-F137-EEFE-5519248A1AAF}" v="1" dt="2024-03-05T06:41:34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2074-ACDA-436A-830A-F3BC9743F120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1F27-5599-4134-A0E3-06E62372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2558-011C-4356-9843-BE7742399787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8022-995E-434E-91CC-709FBC365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11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36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7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29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73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4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6C1D26-8154-4C06-A6E1-9A6E6952F900}"/>
              </a:ext>
            </a:extLst>
          </p:cNvPr>
          <p:cNvSpPr/>
          <p:nvPr userDrawn="1"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74D1912-FAEF-4D96-9ECC-285ED05224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53022"/>
            <a:ext cx="9144000" cy="10318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911EF71-57B6-4B41-B69E-690ED87A8F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7904" y="5229200"/>
            <a:ext cx="5190034" cy="936104"/>
          </a:xfrm>
        </p:spPr>
        <p:txBody>
          <a:bodyPr/>
          <a:lstStyle>
            <a:lvl1pPr marL="0" indent="0" algn="r">
              <a:buFont typeface="Arial" charset="0"/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475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EC8D7-18B2-49FE-8844-856FFCBA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C58368-3236-4660-8DA3-2B6519A5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271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2349500"/>
            <a:ext cx="7772400" cy="1031875"/>
          </a:xfrm>
        </p:spPr>
        <p:txBody>
          <a:bodyPr/>
          <a:lstStyle>
            <a:lvl1pPr algn="r">
              <a:defRPr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7138" y="3429000"/>
            <a:ext cx="6400800" cy="1752600"/>
          </a:xfrm>
        </p:spPr>
        <p:txBody>
          <a:bodyPr/>
          <a:lstStyle>
            <a:lvl1pPr marL="0" indent="0" algn="r">
              <a:buFont typeface="Arial" charset="0"/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15FF6E6-244C-4F55-A5A8-2C6D343E53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63773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14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28184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706" y="1052512"/>
            <a:ext cx="8510588" cy="525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765175"/>
            <a:ext cx="9144000" cy="73025"/>
          </a:xfrm>
          <a:prstGeom prst="rect">
            <a:avLst/>
          </a:prstGeom>
          <a:solidFill>
            <a:srgbClr val="00AAEB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7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Arial" charset="0"/>
        <a:buAutoNum type="arabicPeriod"/>
        <a:defRPr kumimoji="1" sz="4400" b="1">
          <a:solidFill>
            <a:srgbClr val="181818"/>
          </a:solidFill>
          <a:latin typeface="+mn-ea"/>
          <a:ea typeface="+mn-ea"/>
          <a:cs typeface="+mn-cs"/>
        </a:defRPr>
      </a:lvl1pPr>
      <a:lvl2pPr marL="673100" indent="-3048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Wingdings" pitchFamily="2" charset="2"/>
        <a:buChar char="n"/>
        <a:defRPr kumimoji="1" sz="3600" b="1">
          <a:solidFill>
            <a:srgbClr val="181818"/>
          </a:solidFill>
          <a:latin typeface="+mn-ea"/>
          <a:ea typeface="+mn-ea"/>
        </a:defRPr>
      </a:lvl2pPr>
      <a:lvl3pPr marL="1047750" indent="-2667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Times" charset="0"/>
        <a:buChar char="•"/>
        <a:defRPr kumimoji="1" sz="2800" b="1">
          <a:solidFill>
            <a:srgbClr val="181818"/>
          </a:solidFill>
          <a:latin typeface="+mn-ea"/>
          <a:ea typeface="+mn-ea"/>
        </a:defRPr>
      </a:lvl3pPr>
      <a:lvl4pPr marL="1366838" indent="-2286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–"/>
        <a:defRPr kumimoji="1" sz="2000" b="1">
          <a:solidFill>
            <a:srgbClr val="181818"/>
          </a:solidFill>
          <a:latin typeface="+mn-ea"/>
          <a:ea typeface="+mn-ea"/>
        </a:defRPr>
      </a:lvl4pPr>
      <a:lvl5pPr marL="24431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 b="1">
          <a:solidFill>
            <a:srgbClr val="181818"/>
          </a:solidFill>
          <a:latin typeface="+mn-ea"/>
          <a:ea typeface="+mn-ea"/>
        </a:defRPr>
      </a:lvl5pPr>
      <a:lvl6pPr marL="29003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6pPr>
      <a:lvl7pPr marL="33575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7pPr>
      <a:lvl8pPr marL="38147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8pPr>
      <a:lvl9pPr marL="42719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144541" y="6647147"/>
            <a:ext cx="982662" cy="188912"/>
          </a:xfrm>
        </p:spPr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0" y="1196752"/>
            <a:ext cx="9143999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1C89B97-0341-4E3A-96A7-71226FE9370C}"/>
              </a:ext>
            </a:extLst>
          </p:cNvPr>
          <p:cNvSpPr/>
          <p:nvPr/>
        </p:nvSpPr>
        <p:spPr>
          <a:xfrm>
            <a:off x="0" y="0"/>
            <a:ext cx="9127203" cy="64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792741-5FDA-0C87-86B3-E69041AE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3" y="980728"/>
            <a:ext cx="82556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ja-JP" sz="2800" b="1"/>
              <a:t>78.3</a:t>
            </a:r>
            <a:r>
              <a:rPr kumimoji="1" lang="ja-JP" altLang="en-US" sz="2800" b="1"/>
              <a:t>％が</a:t>
            </a:r>
            <a:r>
              <a:rPr kumimoji="1" lang="en-US" altLang="ja-JP" sz="2800" b="1"/>
              <a:t>9</a:t>
            </a:r>
            <a:r>
              <a:rPr kumimoji="1" lang="ja-JP" altLang="en-US" sz="2800" b="1"/>
              <a:t>月以前に参加したと回答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lang="ja-JP" altLang="en-US" sz="2800" b="1"/>
              <a:t>多くの学生が夏に開催されるプログラムに参加している</a:t>
            </a:r>
            <a:endParaRPr kumimoji="1" lang="ja-JP" altLang="en-US" sz="2800" b="1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99C1A74-2450-E807-F49E-BB9FBE407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21" y="914068"/>
            <a:ext cx="9144000" cy="42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特定の企業への理解を深めるだけでなく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kumimoji="1" lang="ja-JP" altLang="en-US" sz="2800" b="1"/>
              <a:t>視野を広げたり、やりたいことを見つける目的なども上位に</a:t>
            </a:r>
            <a:endParaRPr kumimoji="1" lang="en-US" altLang="ja-JP" sz="2800" b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E954926-4987-0B52-A9F7-7EE893A1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0123" y="868719"/>
            <a:ext cx="11203249" cy="42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「</a:t>
            </a:r>
            <a:r>
              <a:rPr kumimoji="1" lang="en-US" altLang="ja-JP" sz="2800" b="1"/>
              <a:t>WEB</a:t>
            </a:r>
            <a:r>
              <a:rPr kumimoji="1" lang="ja-JP" altLang="en-US" sz="2800" b="1"/>
              <a:t>のみ</a:t>
            </a:r>
            <a:r>
              <a:rPr kumimoji="1" lang="en-US" altLang="ja-JP" sz="2800" b="1"/>
              <a:t>+WEB</a:t>
            </a:r>
            <a:r>
              <a:rPr kumimoji="1" lang="ja-JP" altLang="en-US" sz="2800" b="1"/>
              <a:t>形式の方が多い」</a:t>
            </a:r>
            <a:r>
              <a:rPr lang="ja-JP" altLang="en-US" sz="2800" b="1"/>
              <a:t>が</a:t>
            </a:r>
            <a:r>
              <a:rPr lang="en-US" altLang="ja-JP" sz="2800" b="1"/>
              <a:t>5</a:t>
            </a:r>
            <a:r>
              <a:rPr lang="ja-JP" altLang="en-US" sz="2800" b="1"/>
              <a:t>割を超えるが</a:t>
            </a:r>
            <a:r>
              <a:rPr kumimoji="1" lang="ja-JP" altLang="en-US" sz="2800" b="1"/>
              <a:t>、</a:t>
            </a:r>
          </a:p>
          <a:p>
            <a:pPr algn="ctr">
              <a:lnSpc>
                <a:spcPct val="120000"/>
              </a:lnSpc>
            </a:pPr>
            <a:r>
              <a:rPr kumimoji="1" lang="en-US" altLang="ja-JP" sz="2800" b="1"/>
              <a:t>23</a:t>
            </a:r>
            <a:r>
              <a:rPr kumimoji="1" lang="ja-JP" altLang="en-US" sz="2800" b="1"/>
              <a:t>年・</a:t>
            </a:r>
            <a:r>
              <a:rPr kumimoji="1" lang="en-US" altLang="ja-JP" sz="2800" b="1"/>
              <a:t>24</a:t>
            </a:r>
            <a:r>
              <a:rPr kumimoji="1" lang="ja-JP" altLang="en-US" sz="2800" b="1"/>
              <a:t>年卒と比較して対面形式の参加率は増加</a:t>
            </a:r>
            <a:endParaRPr kumimoji="1" lang="en-US" altLang="ja-JP" sz="2800" b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BE87C9F-23A3-D052-95C8-03232269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98" y="907417"/>
            <a:ext cx="9842013" cy="42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グループワークの経験者が最多だが、</a:t>
            </a:r>
            <a:endParaRPr lang="en-US" altLang="ja-JP" sz="2800" b="1"/>
          </a:p>
          <a:p>
            <a:pPr algn="ctr">
              <a:lnSpc>
                <a:spcPct val="120000"/>
              </a:lnSpc>
            </a:pPr>
            <a:r>
              <a:rPr kumimoji="1" lang="ja-JP" altLang="en-US" sz="2800" b="1"/>
              <a:t>企業の実施内容では会社・工場・職場見学が最多</a:t>
            </a:r>
            <a:endParaRPr kumimoji="1" lang="en-US" altLang="ja-JP" sz="2800" b="1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9D4DBED-6C2A-F5AD-396B-46AF333F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2186" y="909055"/>
            <a:ext cx="11206068" cy="42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70149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参加した全ての企業を受験すると回答したのは</a:t>
            </a:r>
            <a:r>
              <a:rPr kumimoji="1" lang="en-US" altLang="ja-JP" sz="2800" b="1"/>
              <a:t>17.6</a:t>
            </a:r>
            <a:r>
              <a:rPr kumimoji="1" lang="ja-JP" altLang="en-US" sz="2800" b="1"/>
              <a:t>％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kumimoji="1" lang="ja-JP" altLang="en-US" sz="2800" b="1"/>
              <a:t>参加と本選考受験は必ずしも一致しない</a:t>
            </a:r>
            <a:endParaRPr kumimoji="1" lang="en-US" altLang="ja-JP" sz="2800" b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8DF501D-8CF7-BC5C-4A3A-4DF517DA9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" y="862765"/>
            <a:ext cx="8931414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/>
              <a:t>2</a:t>
            </a:r>
            <a:r>
              <a:rPr lang="ja-JP" altLang="en-US" sz="2800" b="1"/>
              <a:t>月時点では、一部の学生が内々定を保有しており、</a:t>
            </a:r>
            <a:endParaRPr lang="en-US" altLang="ja-JP" sz="2800" b="1"/>
          </a:p>
          <a:p>
            <a:pPr algn="ctr">
              <a:lnSpc>
                <a:spcPct val="120000"/>
              </a:lnSpc>
            </a:pPr>
            <a:r>
              <a:rPr lang="ja-JP" altLang="en-US" sz="2800" b="1"/>
              <a:t>内訳ではインターンシップ＆キャリア先の比率が高い</a:t>
            </a:r>
            <a:endParaRPr lang="en-US" altLang="ja-JP" sz="2800" b="1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0BD454E-E5D0-32B5-BDE6-CF6F563E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902" y="846786"/>
            <a:ext cx="9573209" cy="44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周囲との情報交換や企業情報の閲覧による情報収集、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kumimoji="1" lang="ja-JP" altLang="en-US" sz="2800" b="1"/>
              <a:t>自己分析系の活動が上位に見られた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030A468-96A3-174D-D86E-8E578D43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865" y="877078"/>
            <a:ext cx="10266865" cy="42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9E43A51-FB5E-4FE2-9094-361E26072EEB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約</a:t>
            </a:r>
            <a:r>
              <a:rPr lang="en-US" altLang="ja-JP" sz="2800" b="1"/>
              <a:t>7</a:t>
            </a:r>
            <a:r>
              <a:rPr kumimoji="1" lang="ja-JP" altLang="en-US" sz="2800" b="1"/>
              <a:t>割の学生が</a:t>
            </a:r>
            <a:r>
              <a:rPr kumimoji="1" lang="en-US" altLang="ja-JP" sz="2800" b="1"/>
              <a:t>9</a:t>
            </a:r>
            <a:r>
              <a:rPr kumimoji="1" lang="ja-JP" altLang="en-US" sz="2800" b="1"/>
              <a:t>月までに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kumimoji="1" lang="ja-JP" altLang="en-US" sz="2800" b="1"/>
              <a:t>インターンシップ＆キャリア以外の就活準備を開始している</a:t>
            </a:r>
            <a:endParaRPr kumimoji="1" lang="en-US" altLang="ja-JP" sz="2800" b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C7CD126-AC3C-7CE8-93C9-35FAFCD0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" y="957006"/>
            <a:ext cx="9126503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B822AC-F73B-492E-B477-36305738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0530D0-BA04-40A0-966D-38FBBD656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BB6BC8E-8B05-4883-9881-D672E19DF89B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社会人に話を聞くことが、興味の幅を広げ、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lang="ja-JP" altLang="en-US" sz="2800" b="1"/>
              <a:t>就活やキャリアへの意欲を高め</a:t>
            </a:r>
            <a:r>
              <a:rPr kumimoji="1" lang="ja-JP" altLang="en-US" sz="2800" b="1"/>
              <a:t>ることにつながっている</a:t>
            </a:r>
            <a:endParaRPr kumimoji="1" lang="en-US" altLang="ja-JP" sz="2800" b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83D7D19-8F7C-99E1-7B2A-C924C572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5740" y="907691"/>
            <a:ext cx="9918441" cy="42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/>
              <a:t>2</a:t>
            </a:r>
            <a:r>
              <a:rPr lang="ja-JP" altLang="en-US" sz="2800" b="1"/>
              <a:t>月時点で、約</a:t>
            </a:r>
            <a:r>
              <a:rPr lang="en-US" altLang="ja-JP" sz="2800" b="1"/>
              <a:t>86</a:t>
            </a:r>
            <a:r>
              <a:rPr lang="ja-JP" altLang="en-US" sz="2800" b="1"/>
              <a:t>％学生がイベントに参加経験がある。</a:t>
            </a:r>
            <a:endParaRPr lang="en-US" altLang="ja-JP" sz="2800" b="1"/>
          </a:p>
          <a:p>
            <a:pPr algn="ctr">
              <a:lnSpc>
                <a:spcPct val="120000"/>
              </a:lnSpc>
            </a:pPr>
            <a:r>
              <a:rPr lang="ja-JP" altLang="en-US" sz="2800" b="1"/>
              <a:t>そのうち約</a:t>
            </a:r>
            <a:r>
              <a:rPr lang="en-US" altLang="ja-JP" sz="2800" b="1"/>
              <a:t>85</a:t>
            </a:r>
            <a:r>
              <a:rPr lang="ja-JP" altLang="en-US" sz="2800" b="1"/>
              <a:t>％</a:t>
            </a:r>
            <a:r>
              <a:rPr lang="ja-JP" altLang="en-US" sz="2000" b="1"/>
              <a:t>（全回答学生の</a:t>
            </a:r>
            <a:r>
              <a:rPr lang="en-US" altLang="ja-JP" sz="2000" b="1"/>
              <a:t>74</a:t>
            </a:r>
            <a:r>
              <a:rPr lang="ja-JP" altLang="en-US" sz="2000" b="1"/>
              <a:t>％）</a:t>
            </a:r>
            <a:r>
              <a:rPr lang="ja-JP" altLang="en-US" sz="2800" b="1"/>
              <a:t>が複数回参加している</a:t>
            </a:r>
            <a:endParaRPr lang="en-US" altLang="ja-JP" sz="2800" b="1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79F88DA-CF4C-82EF-594F-D85A0B67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872505"/>
            <a:ext cx="8931414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/>
              <a:t>2</a:t>
            </a:r>
            <a:r>
              <a:rPr lang="ja-JP" altLang="en-US" sz="2800" b="1"/>
              <a:t>月時点では、約</a:t>
            </a:r>
            <a:r>
              <a:rPr lang="en-US" altLang="ja-JP" sz="2800" b="1"/>
              <a:t>4</a:t>
            </a:r>
            <a:r>
              <a:rPr lang="ja-JP" altLang="en-US" sz="2800" b="1"/>
              <a:t>割の学生が</a:t>
            </a:r>
            <a:endParaRPr lang="en-US" altLang="ja-JP" sz="2800" b="1"/>
          </a:p>
          <a:p>
            <a:pPr algn="ctr">
              <a:lnSpc>
                <a:spcPct val="120000"/>
              </a:lnSpc>
            </a:pPr>
            <a:r>
              <a:rPr lang="ja-JP" altLang="en-US" sz="2800" b="1"/>
              <a:t>就職活動に対する準備ができていないと感じている</a:t>
            </a:r>
            <a:endParaRPr lang="en-US" altLang="ja-JP" sz="2800" b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BA2C04E-08ED-A9E6-3461-A3BAE6D4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869270"/>
            <a:ext cx="8931414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インターンシップ＆キャリアの応募率は</a:t>
            </a:r>
            <a:r>
              <a:rPr kumimoji="1" lang="en-US" altLang="ja-JP" sz="2800" b="1"/>
              <a:t>91.0</a:t>
            </a:r>
            <a:r>
              <a:rPr kumimoji="1" lang="ja-JP" altLang="en-US" sz="2800" b="1"/>
              <a:t>％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kumimoji="1" lang="ja-JP" altLang="en-US" sz="2800" b="1"/>
              <a:t>参加率は</a:t>
            </a:r>
            <a:r>
              <a:rPr kumimoji="1" lang="en-US" altLang="ja-JP" sz="2800" b="1"/>
              <a:t>8</a:t>
            </a:r>
            <a:r>
              <a:rPr lang="en-US" altLang="ja-JP" sz="2800" b="1"/>
              <a:t>5</a:t>
            </a:r>
            <a:r>
              <a:rPr kumimoji="1" lang="en-US" altLang="ja-JP" sz="2800" b="1"/>
              <a:t>.7</a:t>
            </a:r>
            <a:r>
              <a:rPr kumimoji="1" lang="ja-JP" altLang="en-US" sz="2800" b="1"/>
              <a:t>％。平均参加社数は</a:t>
            </a:r>
            <a:r>
              <a:rPr kumimoji="1" lang="en-US" altLang="ja-JP" sz="2800" b="1"/>
              <a:t>6.5</a:t>
            </a:r>
            <a:r>
              <a:rPr kumimoji="1" lang="ja-JP" altLang="en-US" sz="2800" b="1"/>
              <a:t>社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AEE774-FF33-7409-82C1-1F8CEC45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2" y="872133"/>
            <a:ext cx="8967993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参加学生のうち</a:t>
            </a:r>
            <a:r>
              <a:rPr kumimoji="1" lang="en-US" altLang="ja-JP" sz="2800" b="1"/>
              <a:t>88.0%</a:t>
            </a:r>
            <a:r>
              <a:rPr kumimoji="1" lang="ja-JP" altLang="en-US" sz="1600" b="1"/>
              <a:t>（全回答学生の約</a:t>
            </a:r>
            <a:r>
              <a:rPr kumimoji="1" lang="en-US" altLang="ja-JP" sz="1600" b="1"/>
              <a:t>75</a:t>
            </a:r>
            <a:r>
              <a:rPr kumimoji="1" lang="ja-JP" altLang="en-US" sz="1600" b="1"/>
              <a:t>％）</a:t>
            </a:r>
            <a:r>
              <a:rPr kumimoji="1" lang="ja-JP" altLang="en-US" sz="2800" b="1"/>
              <a:t>が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lang="ja-JP" altLang="en-US" sz="2800" b="1"/>
              <a:t>複数企業に参加している</a:t>
            </a:r>
            <a:endParaRPr kumimoji="1" lang="ja-JP" altLang="en-US" sz="2800" b="1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62D0FAE-3DCB-6E82-5D24-B0F781E0E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3088"/>
            <a:ext cx="9354307" cy="42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学生調査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/>
              <a:t>選考や日程が不参加の理由の上位となった。</a:t>
            </a:r>
            <a:endParaRPr kumimoji="1" lang="en-US" altLang="ja-JP" sz="2800" b="1"/>
          </a:p>
          <a:p>
            <a:pPr algn="ctr">
              <a:lnSpc>
                <a:spcPct val="120000"/>
              </a:lnSpc>
            </a:pPr>
            <a:r>
              <a:rPr kumimoji="1" lang="ja-JP" altLang="en-US" sz="2800" b="1"/>
              <a:t>事前の情報収集や準備が大事と考えられる</a:t>
            </a:r>
            <a:endParaRPr kumimoji="1" lang="en-US" altLang="ja-JP" sz="2800" b="1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5AB9126-AD6A-F0BA-653A-56C4C5449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6094" y="855083"/>
            <a:ext cx="10165411" cy="43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3740"/>
      </p:ext>
    </p:extLst>
  </p:cSld>
  <p:clrMapOvr>
    <a:masterClrMapping/>
  </p:clrMapOvr>
</p:sld>
</file>

<file path=ppt/theme/theme1.xml><?xml version="1.0" encoding="utf-8"?>
<a:theme xmlns:a="http://schemas.openxmlformats.org/drawingml/2006/main" name="【年次なし】標準スライドマスタ">
  <a:themeElements>
    <a:clrScheme name="ユーザー定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AEB"/>
      </a:accent1>
      <a:accent2>
        <a:srgbClr val="FF6666"/>
      </a:accent2>
      <a:accent3>
        <a:srgbClr val="FFFFFF"/>
      </a:accent3>
      <a:accent4>
        <a:srgbClr val="F79646"/>
      </a:accent4>
      <a:accent5>
        <a:srgbClr val="009999"/>
      </a:accent5>
      <a:accent6>
        <a:srgbClr val="2D2D8A"/>
      </a:accent6>
      <a:hlink>
        <a:srgbClr val="00AAEB"/>
      </a:hlink>
      <a:folHlink>
        <a:srgbClr val="99CC0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2" id="{67FEA192-589B-40DB-A96C-FEC42F4325C3}" vid="{3163E295-EB9E-4B4A-A13C-343D8E820C64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2A0B87262C55049A391D42D80F6B915" ma:contentTypeVersion="" ma:contentTypeDescription="新しいドキュメントを作成します。" ma:contentTypeScope="" ma:versionID="d425c7d16dc52aabd33505191020fcce">
  <xsd:schema xmlns:xsd="http://www.w3.org/2001/XMLSchema" xmlns:xs="http://www.w3.org/2001/XMLSchema" xmlns:p="http://schemas.microsoft.com/office/2006/metadata/properties" xmlns:ns2="d43be6ad-a3e6-4f8a-8b29-20792a9bfd1c" xmlns:ns3="85269716-c129-4ab9-81b3-af6cb27ba01a" xmlns:ns4="dbd3135d-cc6b-4d00-983a-aeaa96daa064" targetNamespace="http://schemas.microsoft.com/office/2006/metadata/properties" ma:root="true" ma:fieldsID="828ca886a6445aada0c52b8172444029" ns2:_="" ns3:_="" ns4:_="">
    <xsd:import namespace="d43be6ad-a3e6-4f8a-8b29-20792a9bfd1c"/>
    <xsd:import namespace="85269716-c129-4ab9-81b3-af6cb27ba01a"/>
    <xsd:import namespace="dbd3135d-cc6b-4d00-983a-aeaa96daa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e6ad-a3e6-4f8a-8b29-20792a9bf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3007cd7e-251f-4f82-a06a-8cbcd55bb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69716-c129-4ab9-81b3-af6cb27b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3135d-cc6b-4d00-983a-aeaa96daa0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CF5E1D-D204-455C-B597-EE97CC87FE6A}" ma:internalName="TaxCatchAll" ma:showField="CatchAllData" ma:web="{85269716-c129-4ab9-81b3-af6cb27ba01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3be6ad-a3e6-4f8a-8b29-20792a9bfd1c">
      <Terms xmlns="http://schemas.microsoft.com/office/infopath/2007/PartnerControls"/>
    </lcf76f155ced4ddcb4097134ff3c332f>
    <TaxCatchAll xmlns="dbd3135d-cc6b-4d00-983a-aeaa96daa0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3ADEB-FD1B-476C-9D23-482D92288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be6ad-a3e6-4f8a-8b29-20792a9bfd1c"/>
    <ds:schemaRef ds:uri="85269716-c129-4ab9-81b3-af6cb27ba01a"/>
    <ds:schemaRef ds:uri="dbd3135d-cc6b-4d00-983a-aeaa96d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40DC08-4DF5-48DA-A83A-9A55130FCC11}">
  <ds:schemaRefs>
    <ds:schemaRef ds:uri="0aa80954-f9cb-4342-bdef-a117c6d86f0e"/>
    <ds:schemaRef ds:uri="21ffa3a6-c792-4da6-b121-4da225ee77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43be6ad-a3e6-4f8a-8b29-20792a9bfd1c"/>
    <ds:schemaRef ds:uri="dbd3135d-cc6b-4d00-983a-aeaa96daa064"/>
  </ds:schemaRefs>
</ds:datastoreItem>
</file>

<file path=customXml/itemProps3.xml><?xml version="1.0" encoding="utf-8"?>
<ds:datastoreItem xmlns:ds="http://schemas.openxmlformats.org/officeDocument/2006/customXml" ds:itemID="{6745DF7D-A965-43E8-921D-DD946AF20B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【年次なし】CS講演用_標準スライドマスタ_ver1.2</Template>
  <TotalTime>10</TotalTime>
  <Words>466</Words>
  <PresentationFormat>画面に合わせる (4:3)</PresentationFormat>
  <Paragraphs>64</Paragraphs>
  <Slides>15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HGP創英角ｺﾞｼｯｸUB</vt:lpstr>
      <vt:lpstr>Meiryo UI</vt:lpstr>
      <vt:lpstr>游ゴシック</vt:lpstr>
      <vt:lpstr>Arial</vt:lpstr>
      <vt:lpstr>Calibri</vt:lpstr>
      <vt:lpstr>Times</vt:lpstr>
      <vt:lpstr>Wingdings</vt:lpstr>
      <vt:lpstr>【年次なし】標準スライドマスタ</vt:lpstr>
      <vt:lpstr>PowerPoint プレゼンテーション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  <vt:lpstr>【2025年卒】学生調査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2024-02-21T08:04:23Z</dcterms:created>
  <dcterms:modified xsi:type="dcterms:W3CDTF">2024-03-12T08:10:00Z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0x010100E2A0B87262C55049A391D42D80F6B915</vt:lpwstr>
  </property>
  <property fmtid="{D5CDD505-2E9C-101B-9397-08002B2CF9AE}" pid="3" name="MediaServiceImageTags">
    <vt:lpwstr/>
  </property>
</Properties>
</file>