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notesMasterIdLst>
    <p:notesMasterId r:id="rId13"/>
  </p:notesMasterIdLst>
  <p:handoutMasterIdLst>
    <p:handoutMasterId r:id="rId14"/>
  </p:handoutMasterIdLst>
  <p:sldIdLst>
    <p:sldId id="265" r:id="rId5"/>
    <p:sldId id="394" r:id="rId6"/>
    <p:sldId id="404" r:id="rId7"/>
    <p:sldId id="420" r:id="rId8"/>
    <p:sldId id="417" r:id="rId9"/>
    <p:sldId id="408" r:id="rId10"/>
    <p:sldId id="421" r:id="rId11"/>
    <p:sldId id="419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2EE534B-1C22-4E7B-A2D0-690C46B87662}">
          <p14:sldIdLst>
            <p14:sldId id="265"/>
            <p14:sldId id="394"/>
            <p14:sldId id="404"/>
            <p14:sldId id="420"/>
            <p14:sldId id="417"/>
            <p14:sldId id="408"/>
            <p14:sldId id="421"/>
            <p14:sldId id="4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8FF"/>
    <a:srgbClr val="00AAEB"/>
    <a:srgbClr val="00A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95F22C-0696-26DD-70A3-FA2F23389938}" v="6" dt="2024-01-24T00:39:06.631"/>
    <p1510:client id="{4F2A086C-2012-4B4D-96AF-FCE27050A124}" v="4" dt="2024-01-23T10:16:10.765"/>
    <p1510:client id="{99F0254D-7334-45A2-B893-AAC97AC814C8}" v="171" vWet="175" dt="2024-01-23T01:29:32.398"/>
    <p1510:client id="{A86548DA-DEE0-406B-8D16-EFFCC300A663}" v="452" dt="2024-01-23T02:13:37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5285" autoAdjust="0"/>
  </p:normalViewPr>
  <p:slideViewPr>
    <p:cSldViewPr>
      <p:cViewPr>
        <p:scale>
          <a:sx n="100" d="100"/>
          <a:sy n="100" d="100"/>
        </p:scale>
        <p:origin x="1668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25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62074-ACDA-436A-830A-F3BC9743F120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C1F27-5599-4134-A0E3-06E623725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1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F2558-011C-4356-9843-BE7742399787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98022-995E-434E-91CC-709FBC365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92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498022-995E-434E-91CC-709FBC3657F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735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498022-995E-434E-91CC-709FBC3657F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693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498022-995E-434E-91CC-709FBC3657F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89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498022-995E-434E-91CC-709FBC3657F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50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498022-995E-434E-91CC-709FBC3657F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77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498022-995E-434E-91CC-709FBC3657F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922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6591482"/>
            <a:ext cx="9144000" cy="36512"/>
          </a:xfrm>
          <a:prstGeom prst="rect">
            <a:avLst/>
          </a:prstGeom>
          <a:solidFill>
            <a:srgbClr val="595B5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44541" y="6647147"/>
            <a:ext cx="982662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574F3F-DC32-4596-928C-53F195B6162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86C1D26-8154-4C06-A6E1-9A6E6952F900}"/>
              </a:ext>
            </a:extLst>
          </p:cNvPr>
          <p:cNvSpPr/>
          <p:nvPr userDrawn="1"/>
        </p:nvSpPr>
        <p:spPr>
          <a:xfrm>
            <a:off x="0" y="1340768"/>
            <a:ext cx="9144000" cy="3456384"/>
          </a:xfrm>
          <a:prstGeom prst="rect">
            <a:avLst/>
          </a:prstGeom>
          <a:solidFill>
            <a:srgbClr val="00A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E74D1912-FAEF-4D96-9ECC-285ED05224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553022"/>
            <a:ext cx="9144000" cy="1031875"/>
          </a:xfrm>
        </p:spPr>
        <p:txBody>
          <a:bodyPr/>
          <a:lstStyle>
            <a:lvl1pPr algn="ctr">
              <a:defRPr sz="44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3911EF71-57B6-4B41-B69E-690ED87A8F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707904" y="5229200"/>
            <a:ext cx="5190034" cy="936104"/>
          </a:xfrm>
        </p:spPr>
        <p:txBody>
          <a:bodyPr/>
          <a:lstStyle>
            <a:lvl1pPr marL="0" indent="0" algn="r">
              <a:buFont typeface="Arial" charset="0"/>
              <a:buNone/>
              <a:defRPr sz="2800">
                <a:latin typeface="+mn-ea"/>
                <a:ea typeface="+mn-ea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86475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BEC8D7-18B2-49FE-8844-856FFCBA9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C58368-3236-4660-8DA3-2B6519A581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574F3F-DC32-4596-928C-53F195B6162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8271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53022"/>
            <a:ext cx="9144000" cy="1031875"/>
          </a:xfrm>
        </p:spPr>
        <p:txBody>
          <a:bodyPr/>
          <a:lstStyle>
            <a:lvl1pPr algn="ctr">
              <a:defRPr sz="4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97138" y="5229200"/>
            <a:ext cx="6400800" cy="936104"/>
          </a:xfrm>
        </p:spPr>
        <p:txBody>
          <a:bodyPr/>
          <a:lstStyle>
            <a:lvl1pPr marL="0" indent="0" algn="r">
              <a:buFont typeface="Arial" charset="0"/>
              <a:buNone/>
              <a:defRPr sz="2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6591482"/>
            <a:ext cx="9144000" cy="36512"/>
          </a:xfrm>
          <a:prstGeom prst="rect">
            <a:avLst/>
          </a:prstGeom>
          <a:solidFill>
            <a:srgbClr val="595B5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44541" y="6647147"/>
            <a:ext cx="982662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574F3F-DC32-4596-928C-53F195B6162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536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228184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6706" y="1052512"/>
            <a:ext cx="8510588" cy="525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44541" y="6647147"/>
            <a:ext cx="982662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574F3F-DC32-4596-928C-53F195B6162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73025"/>
          </a:xfrm>
          <a:prstGeom prst="rect">
            <a:avLst/>
          </a:prstGeom>
          <a:solidFill>
            <a:srgbClr val="00AAEB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ja-JP" b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591482"/>
            <a:ext cx="9144000" cy="36512"/>
          </a:xfrm>
          <a:prstGeom prst="rect">
            <a:avLst/>
          </a:prstGeom>
          <a:solidFill>
            <a:srgbClr val="595B5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673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181818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18181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18181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18181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18181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18181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18181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18181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18181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95B5A"/>
        </a:buClr>
        <a:buFont typeface="Arial" charset="0"/>
        <a:buAutoNum type="arabicPeriod"/>
        <a:defRPr kumimoji="1" sz="4400" b="1">
          <a:solidFill>
            <a:srgbClr val="181818"/>
          </a:solidFill>
          <a:latin typeface="+mn-ea"/>
          <a:ea typeface="+mn-ea"/>
          <a:cs typeface="+mn-cs"/>
        </a:defRPr>
      </a:lvl1pPr>
      <a:lvl2pPr marL="673100" indent="-304800" algn="l" rtl="0" eaLnBrk="1" fontAlgn="base" hangingPunct="1">
        <a:spcBef>
          <a:spcPct val="20000"/>
        </a:spcBef>
        <a:spcAft>
          <a:spcPct val="0"/>
        </a:spcAft>
        <a:buClr>
          <a:srgbClr val="595B5A"/>
        </a:buClr>
        <a:buFont typeface="Wingdings" pitchFamily="2" charset="2"/>
        <a:buChar char="n"/>
        <a:defRPr kumimoji="1" sz="3600" b="1">
          <a:solidFill>
            <a:srgbClr val="181818"/>
          </a:solidFill>
          <a:latin typeface="+mn-ea"/>
          <a:ea typeface="+mn-ea"/>
        </a:defRPr>
      </a:lvl2pPr>
      <a:lvl3pPr marL="1047750" indent="-266700" algn="l" rtl="0" eaLnBrk="1" fontAlgn="base" hangingPunct="1">
        <a:spcBef>
          <a:spcPct val="20000"/>
        </a:spcBef>
        <a:spcAft>
          <a:spcPct val="0"/>
        </a:spcAft>
        <a:buClr>
          <a:srgbClr val="595B5A"/>
        </a:buClr>
        <a:buFont typeface="Times" charset="0"/>
        <a:buChar char="•"/>
        <a:defRPr kumimoji="1" sz="2800" b="1">
          <a:solidFill>
            <a:srgbClr val="181818"/>
          </a:solidFill>
          <a:latin typeface="+mn-ea"/>
          <a:ea typeface="+mn-ea"/>
        </a:defRPr>
      </a:lvl3pPr>
      <a:lvl4pPr marL="1366838" indent="-228600" algn="l" rtl="0" eaLnBrk="1" fontAlgn="base" hangingPunct="1">
        <a:spcBef>
          <a:spcPct val="20000"/>
        </a:spcBef>
        <a:spcAft>
          <a:spcPct val="0"/>
        </a:spcAft>
        <a:buClr>
          <a:srgbClr val="595B5A"/>
        </a:buClr>
        <a:buChar char="–"/>
        <a:defRPr kumimoji="1" sz="2000" b="1">
          <a:solidFill>
            <a:srgbClr val="181818"/>
          </a:solidFill>
          <a:latin typeface="+mn-ea"/>
          <a:ea typeface="+mn-ea"/>
        </a:defRPr>
      </a:lvl4pPr>
      <a:lvl5pPr marL="2443163" indent="-342900" algn="l" rtl="0" eaLnBrk="1" fontAlgn="base" hangingPunct="1">
        <a:spcBef>
          <a:spcPct val="20000"/>
        </a:spcBef>
        <a:spcAft>
          <a:spcPct val="0"/>
        </a:spcAft>
        <a:buClr>
          <a:srgbClr val="595B5A"/>
        </a:buClr>
        <a:buChar char="»"/>
        <a:defRPr kumimoji="1" sz="1600" b="1">
          <a:solidFill>
            <a:srgbClr val="181818"/>
          </a:solidFill>
          <a:latin typeface="+mn-ea"/>
          <a:ea typeface="+mn-ea"/>
        </a:defRPr>
      </a:lvl5pPr>
      <a:lvl6pPr marL="2900363" indent="-342900" algn="l" rtl="0" eaLnBrk="1" fontAlgn="base" hangingPunct="1">
        <a:spcBef>
          <a:spcPct val="20000"/>
        </a:spcBef>
        <a:spcAft>
          <a:spcPct val="0"/>
        </a:spcAft>
        <a:buClr>
          <a:srgbClr val="595B5A"/>
        </a:buClr>
        <a:buChar char="»"/>
        <a:defRPr kumimoji="1" sz="1600">
          <a:solidFill>
            <a:srgbClr val="181818"/>
          </a:solidFill>
          <a:latin typeface="+mn-lt"/>
          <a:ea typeface="+mn-ea"/>
        </a:defRPr>
      </a:lvl6pPr>
      <a:lvl7pPr marL="3357563" indent="-342900" algn="l" rtl="0" eaLnBrk="1" fontAlgn="base" hangingPunct="1">
        <a:spcBef>
          <a:spcPct val="20000"/>
        </a:spcBef>
        <a:spcAft>
          <a:spcPct val="0"/>
        </a:spcAft>
        <a:buClr>
          <a:srgbClr val="595B5A"/>
        </a:buClr>
        <a:buChar char="»"/>
        <a:defRPr kumimoji="1" sz="1600">
          <a:solidFill>
            <a:srgbClr val="181818"/>
          </a:solidFill>
          <a:latin typeface="+mn-lt"/>
          <a:ea typeface="+mn-ea"/>
        </a:defRPr>
      </a:lvl7pPr>
      <a:lvl8pPr marL="3814763" indent="-342900" algn="l" rtl="0" eaLnBrk="1" fontAlgn="base" hangingPunct="1">
        <a:spcBef>
          <a:spcPct val="20000"/>
        </a:spcBef>
        <a:spcAft>
          <a:spcPct val="0"/>
        </a:spcAft>
        <a:buClr>
          <a:srgbClr val="595B5A"/>
        </a:buClr>
        <a:buChar char="»"/>
        <a:defRPr kumimoji="1" sz="1600">
          <a:solidFill>
            <a:srgbClr val="181818"/>
          </a:solidFill>
          <a:latin typeface="+mn-lt"/>
          <a:ea typeface="+mn-ea"/>
        </a:defRPr>
      </a:lvl8pPr>
      <a:lvl9pPr marL="4271963" indent="-342900" algn="l" rtl="0" eaLnBrk="1" fontAlgn="base" hangingPunct="1">
        <a:spcBef>
          <a:spcPct val="20000"/>
        </a:spcBef>
        <a:spcAft>
          <a:spcPct val="0"/>
        </a:spcAft>
        <a:buClr>
          <a:srgbClr val="595B5A"/>
        </a:buClr>
        <a:buChar char="»"/>
        <a:defRPr kumimoji="1" sz="1600">
          <a:solidFill>
            <a:srgbClr val="181818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627399D-C848-4720-9374-9ED8CFF091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574F3F-DC32-4596-928C-53F195B6162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6EC0B17-9468-480F-BA99-AE9B1E99C9C4}"/>
              </a:ext>
            </a:extLst>
          </p:cNvPr>
          <p:cNvSpPr/>
          <p:nvPr/>
        </p:nvSpPr>
        <p:spPr>
          <a:xfrm>
            <a:off x="4499992" y="6611780"/>
            <a:ext cx="464400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000" dirty="0">
                <a:solidFill>
                  <a:srgbClr val="404040"/>
                </a:solidFill>
                <a:ea typeface="Meiryo UI" panose="020B0604030504040204" pitchFamily="50" charset="-128"/>
              </a:rPr>
              <a:t>引用：マイナビキャリアリサーチ</a:t>
            </a:r>
            <a:r>
              <a:rPr lang="en-US" altLang="ja-JP" sz="1000" dirty="0">
                <a:solidFill>
                  <a:srgbClr val="404040"/>
                </a:solidFill>
                <a:latin typeface="Meiryo UI" panose="020B0604030504040204" pitchFamily="50" charset="-128"/>
              </a:rPr>
              <a:t>Lab</a:t>
            </a:r>
            <a:r>
              <a:rPr lang="ja-JP" altLang="ja-JP" sz="1000" dirty="0">
                <a:solidFill>
                  <a:srgbClr val="404040"/>
                </a:solidFill>
                <a:ea typeface="Meiryo UI" panose="020B0604030504040204" pitchFamily="50" charset="-128"/>
              </a:rPr>
              <a:t>　</a:t>
            </a:r>
            <a:r>
              <a:rPr lang="en-US" altLang="ja-JP" sz="1000" dirty="0">
                <a:solidFill>
                  <a:srgbClr val="404040"/>
                </a:solidFill>
                <a:latin typeface="Meiryo UI" panose="020B0604030504040204" pitchFamily="50" charset="-128"/>
              </a:rPr>
              <a:t>https://career-research.mynavi.jp/</a:t>
            </a:r>
            <a:endParaRPr lang="ja-JP" altLang="en-US" sz="10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8CF78CF-5303-7263-7640-1E76B0CA74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625" y="1095049"/>
            <a:ext cx="8592749" cy="46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14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DC65FA0-AE6A-4339-B53C-F8FF72D57F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574F3F-DC32-4596-928C-53F195B6162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ja-JP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4609E70-ACD4-4745-8FFB-E23F7F892C70}"/>
              </a:ext>
            </a:extLst>
          </p:cNvPr>
          <p:cNvSpPr/>
          <p:nvPr/>
        </p:nvSpPr>
        <p:spPr>
          <a:xfrm>
            <a:off x="162000" y="5290450"/>
            <a:ext cx="8820000" cy="1260000"/>
          </a:xfrm>
          <a:prstGeom prst="roundRect">
            <a:avLst>
              <a:gd name="adj" fmla="val 8066"/>
            </a:avLst>
          </a:prstGeom>
          <a:solidFill>
            <a:srgbClr val="00A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altLang="ja-JP" sz="2800" b="1" dirty="0"/>
              <a:t>1</a:t>
            </a:r>
            <a:r>
              <a:rPr lang="ja-JP" altLang="en-US" sz="2800" b="1" dirty="0"/>
              <a:t>・</a:t>
            </a:r>
            <a:r>
              <a:rPr lang="en-US" altLang="ja-JP" sz="2800" b="1" dirty="0"/>
              <a:t>2</a:t>
            </a:r>
            <a:r>
              <a:rPr lang="ja-JP" altLang="en-US" sz="2800" b="1" dirty="0"/>
              <a:t>年生の約</a:t>
            </a:r>
            <a:r>
              <a:rPr lang="en-US" altLang="ja-JP" sz="2800" b="1" dirty="0"/>
              <a:t>6</a:t>
            </a:r>
            <a:r>
              <a:rPr lang="ja-JP" altLang="en-US" sz="2800" b="1" dirty="0"/>
              <a:t>割が、仕事・キャリアの方向性が</a:t>
            </a:r>
            <a:endParaRPr lang="en-US" altLang="ja-JP" sz="2800" b="1" dirty="0"/>
          </a:p>
          <a:p>
            <a:pPr algn="ctr">
              <a:lnSpc>
                <a:spcPct val="120000"/>
              </a:lnSpc>
            </a:pPr>
            <a:r>
              <a:rPr lang="ja-JP" altLang="en-US" sz="2800" b="1" dirty="0"/>
              <a:t>現時点では定まっていない</a:t>
            </a:r>
            <a:endParaRPr lang="ja-JP" altLang="en-US" sz="2800" dirty="0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C43D489B-4FED-482B-A4AD-0956E38A9190}"/>
              </a:ext>
            </a:extLst>
          </p:cNvPr>
          <p:cNvSpPr txBox="1">
            <a:spLocks/>
          </p:cNvSpPr>
          <p:nvPr/>
        </p:nvSpPr>
        <p:spPr bwMode="auto">
          <a:xfrm>
            <a:off x="-1" y="0"/>
            <a:ext cx="676405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altLang="ja-JP" kern="0"/>
              <a:t>【</a:t>
            </a:r>
            <a:r>
              <a:rPr lang="ja-JP" altLang="en-US" kern="0"/>
              <a:t>低学年</a:t>
            </a:r>
            <a:r>
              <a:rPr lang="en-US" altLang="ja-JP" kern="0"/>
              <a:t>】</a:t>
            </a:r>
            <a:r>
              <a:rPr lang="ja-JP" altLang="en-US" kern="0"/>
              <a:t>学生調査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E5953FD7-0143-EA6A-814D-1B9875117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39952"/>
            <a:ext cx="9144000" cy="417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DC65FA0-AE6A-4339-B53C-F8FF72D57F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574F3F-DC32-4596-928C-53F195B61626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4609E70-ACD4-4745-8FFB-E23F7F892C70}"/>
              </a:ext>
            </a:extLst>
          </p:cNvPr>
          <p:cNvSpPr/>
          <p:nvPr/>
        </p:nvSpPr>
        <p:spPr>
          <a:xfrm>
            <a:off x="162000" y="5265344"/>
            <a:ext cx="8820000" cy="1260000"/>
          </a:xfrm>
          <a:prstGeom prst="roundRect">
            <a:avLst>
              <a:gd name="adj" fmla="val 8066"/>
            </a:avLst>
          </a:prstGeom>
          <a:solidFill>
            <a:srgbClr val="00A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20000"/>
              </a:lnSpc>
              <a:defRPr/>
            </a:pPr>
            <a:r>
              <a:rPr lang="ja-JP" altLang="en-US" sz="2800" b="1">
                <a:solidFill>
                  <a:srgbClr val="FFFFFF"/>
                </a:solidFill>
              </a:rPr>
              <a:t>コロナ禍を経て、大学職員・教授や同世代の友人</a:t>
            </a:r>
            <a:r>
              <a:rPr lang="ja-JP" altLang="en-US" sz="2800" b="1" dirty="0">
                <a:solidFill>
                  <a:srgbClr val="FFFFFF"/>
                </a:solidFill>
              </a:rPr>
              <a:t>の</a:t>
            </a:r>
            <a:endParaRPr lang="en-US" altLang="ja-JP" sz="2800" b="1" dirty="0">
              <a:solidFill>
                <a:srgbClr val="FFFFFF"/>
              </a:solidFill>
            </a:endParaRPr>
          </a:p>
          <a:p>
            <a:pPr lvl="0" algn="ctr">
              <a:lnSpc>
                <a:spcPct val="120000"/>
              </a:lnSpc>
              <a:defRPr/>
            </a:pPr>
            <a:r>
              <a:rPr lang="ja-JP" altLang="en-US" sz="2800" b="1" dirty="0">
                <a:solidFill>
                  <a:srgbClr val="FFFFFF"/>
                </a:solidFill>
              </a:rPr>
              <a:t>影響が</a:t>
            </a:r>
            <a:r>
              <a:rPr lang="ja-JP" altLang="en-US" sz="2800" b="1">
                <a:solidFill>
                  <a:srgbClr val="FFFFFF"/>
                </a:solidFill>
              </a:rPr>
              <a:t>大幅に減少している</a:t>
            </a:r>
            <a:endParaRPr lang="ja-JP" altLang="en-US" sz="2800" b="1" dirty="0">
              <a:solidFill>
                <a:srgbClr val="FFFFFF"/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6CF55298-7EFD-4C0E-9481-25D416247F30}"/>
              </a:ext>
            </a:extLst>
          </p:cNvPr>
          <p:cNvSpPr txBox="1">
            <a:spLocks/>
          </p:cNvSpPr>
          <p:nvPr/>
        </p:nvSpPr>
        <p:spPr bwMode="auto">
          <a:xfrm>
            <a:off x="-1" y="0"/>
            <a:ext cx="676405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altLang="ja-JP" kern="0" dirty="0">
                <a:latin typeface="Meiryo UI"/>
                <a:ea typeface="Meiryo UI"/>
              </a:rPr>
              <a:t>【</a:t>
            </a:r>
            <a:r>
              <a:rPr lang="ja-JP" altLang="en-US" kern="0">
                <a:latin typeface="Meiryo UI"/>
                <a:ea typeface="Meiryo UI"/>
              </a:rPr>
              <a:t>低学年</a:t>
            </a:r>
            <a:r>
              <a:rPr lang="en-US" altLang="ja-JP" kern="0" dirty="0">
                <a:latin typeface="Meiryo UI"/>
                <a:ea typeface="Meiryo UI"/>
              </a:rPr>
              <a:t>】</a:t>
            </a:r>
            <a:r>
              <a:rPr lang="ja-JP" altLang="en-US" kern="0">
                <a:latin typeface="Meiryo UI"/>
                <a:ea typeface="Meiryo UI"/>
              </a:rPr>
              <a:t>学生調査</a:t>
            </a:r>
            <a:endParaRPr lang="ja-JP" altLang="en-US" kern="0"/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A67F97B3-9719-478E-FC9C-1DEA13764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1" y="866142"/>
            <a:ext cx="8888738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58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DC65FA0-AE6A-4339-B53C-F8FF72D57F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574F3F-DC32-4596-928C-53F195B61626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4609E70-ACD4-4745-8FFB-E23F7F892C70}"/>
              </a:ext>
            </a:extLst>
          </p:cNvPr>
          <p:cNvSpPr/>
          <p:nvPr/>
        </p:nvSpPr>
        <p:spPr>
          <a:xfrm>
            <a:off x="162000" y="5265344"/>
            <a:ext cx="8820000" cy="1260000"/>
          </a:xfrm>
          <a:prstGeom prst="roundRect">
            <a:avLst>
              <a:gd name="adj" fmla="val 8066"/>
            </a:avLst>
          </a:prstGeom>
          <a:solidFill>
            <a:srgbClr val="00A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20000"/>
              </a:lnSpc>
              <a:defRPr/>
            </a:pPr>
            <a:r>
              <a:rPr lang="en-US" altLang="ja-JP" sz="2800" b="1" dirty="0">
                <a:solidFill>
                  <a:srgbClr val="FFFFFF"/>
                </a:solidFill>
              </a:rPr>
              <a:t>2</a:t>
            </a:r>
            <a:r>
              <a:rPr lang="ja-JP" altLang="en-US" sz="2800" b="1" dirty="0">
                <a:solidFill>
                  <a:srgbClr val="FFFFFF"/>
                </a:solidFill>
              </a:rPr>
              <a:t>年生になるにつれ、キャリア教育科目の履修や</a:t>
            </a:r>
            <a:endParaRPr lang="en-US" altLang="ja-JP" sz="2800" b="1" dirty="0">
              <a:solidFill>
                <a:srgbClr val="FFFFFF"/>
              </a:solidFill>
            </a:endParaRPr>
          </a:p>
          <a:p>
            <a:pPr lvl="0" algn="ctr">
              <a:lnSpc>
                <a:spcPct val="120000"/>
              </a:lnSpc>
              <a:defRPr/>
            </a:pPr>
            <a:r>
              <a:rPr lang="ja-JP" altLang="en-US" sz="2800" b="1" dirty="0">
                <a:solidFill>
                  <a:srgbClr val="FFFFFF"/>
                </a:solidFill>
              </a:rPr>
              <a:t>友人などの身近から情報を掴みに行く傾向にある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6CF55298-7EFD-4C0E-9481-25D416247F30}"/>
              </a:ext>
            </a:extLst>
          </p:cNvPr>
          <p:cNvSpPr txBox="1">
            <a:spLocks/>
          </p:cNvSpPr>
          <p:nvPr/>
        </p:nvSpPr>
        <p:spPr bwMode="auto">
          <a:xfrm>
            <a:off x="-1" y="0"/>
            <a:ext cx="676405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altLang="ja-JP" kern="0"/>
              <a:t>【</a:t>
            </a:r>
            <a:r>
              <a:rPr lang="ja-JP" altLang="en-US" kern="0"/>
              <a:t>低学年</a:t>
            </a:r>
            <a:r>
              <a:rPr lang="en-US" altLang="ja-JP" kern="0"/>
              <a:t>】</a:t>
            </a:r>
            <a:r>
              <a:rPr lang="ja-JP" altLang="en-US" kern="0"/>
              <a:t>学生調査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91DDBF9F-D146-8CD0-9CE7-5DF301B91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28600" y="886978"/>
            <a:ext cx="10045821" cy="422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90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DC65FA0-AE6A-4339-B53C-F8FF72D57F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574F3F-DC32-4596-928C-53F195B61626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47C439B9-9C99-4AF1-AC72-2E4428CE48DF}"/>
              </a:ext>
            </a:extLst>
          </p:cNvPr>
          <p:cNvSpPr txBox="1">
            <a:spLocks/>
          </p:cNvSpPr>
          <p:nvPr/>
        </p:nvSpPr>
        <p:spPr bwMode="auto">
          <a:xfrm>
            <a:off x="-1" y="0"/>
            <a:ext cx="676405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altLang="ja-JP" kern="0"/>
              <a:t>【</a:t>
            </a:r>
            <a:r>
              <a:rPr lang="ja-JP" altLang="en-US" kern="0"/>
              <a:t>低学年</a:t>
            </a:r>
            <a:r>
              <a:rPr lang="en-US" altLang="ja-JP" kern="0"/>
              <a:t>】</a:t>
            </a:r>
            <a:r>
              <a:rPr lang="ja-JP" altLang="en-US" kern="0"/>
              <a:t>学生調査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D41D0B9D-21A3-4F11-9AE3-0277D99E154D}"/>
              </a:ext>
            </a:extLst>
          </p:cNvPr>
          <p:cNvSpPr/>
          <p:nvPr/>
        </p:nvSpPr>
        <p:spPr>
          <a:xfrm>
            <a:off x="162000" y="5265344"/>
            <a:ext cx="8820000" cy="1260000"/>
          </a:xfrm>
          <a:prstGeom prst="roundRect">
            <a:avLst>
              <a:gd name="adj" fmla="val 8066"/>
            </a:avLst>
          </a:prstGeom>
          <a:solidFill>
            <a:srgbClr val="00A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20000"/>
              </a:lnSpc>
            </a:pPr>
            <a:r>
              <a:rPr lang="ja-JP" altLang="en-US" sz="2800" b="1" dirty="0">
                <a:solidFill>
                  <a:srgbClr val="FFFFFF"/>
                </a:solidFill>
              </a:rPr>
              <a:t>インターンシップに参加する低学年は年々増加しており</a:t>
            </a:r>
            <a:endParaRPr lang="en-US" altLang="ja-JP" sz="2800" b="1" dirty="0">
              <a:solidFill>
                <a:srgbClr val="FFFFFF"/>
              </a:solidFill>
            </a:endParaRPr>
          </a:p>
          <a:p>
            <a:pPr lvl="0" algn="ctr">
              <a:lnSpc>
                <a:spcPct val="120000"/>
              </a:lnSpc>
            </a:pPr>
            <a:r>
              <a:rPr lang="ja-JP" altLang="en-US" sz="2800" b="1" dirty="0">
                <a:solidFill>
                  <a:srgbClr val="FFFFFF"/>
                </a:solidFill>
              </a:rPr>
              <a:t>約</a:t>
            </a:r>
            <a:r>
              <a:rPr lang="en-US" altLang="ja-JP" sz="2800" b="1" dirty="0">
                <a:solidFill>
                  <a:srgbClr val="FFFFFF"/>
                </a:solidFill>
              </a:rPr>
              <a:t>4</a:t>
            </a:r>
            <a:r>
              <a:rPr lang="ja-JP" altLang="en-US" sz="2800" b="1" dirty="0">
                <a:solidFill>
                  <a:srgbClr val="FFFFFF"/>
                </a:solidFill>
              </a:rPr>
              <a:t>人に</a:t>
            </a:r>
            <a:r>
              <a:rPr lang="en-US" altLang="ja-JP" sz="2800" b="1" dirty="0">
                <a:solidFill>
                  <a:srgbClr val="FFFFFF"/>
                </a:solidFill>
              </a:rPr>
              <a:t>1</a:t>
            </a:r>
            <a:r>
              <a:rPr lang="ja-JP" altLang="en-US" sz="2800" b="1" dirty="0">
                <a:solidFill>
                  <a:srgbClr val="FFFFFF"/>
                </a:solidFill>
              </a:rPr>
              <a:t>人が参加している</a:t>
            </a:r>
            <a:endParaRPr lang="en-US" altLang="ja-JP" sz="2800" b="1" dirty="0">
              <a:solidFill>
                <a:srgbClr val="FFFFFF"/>
              </a:solidFill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B4FA2585-A5FA-84DD-E3A2-4C922B3F12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83" y="886110"/>
            <a:ext cx="9071634" cy="432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402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DC65FA0-AE6A-4339-B53C-F8FF72D57F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574F3F-DC32-4596-928C-53F195B61626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4609E70-ACD4-4745-8FFB-E23F7F892C70}"/>
              </a:ext>
            </a:extLst>
          </p:cNvPr>
          <p:cNvSpPr/>
          <p:nvPr/>
        </p:nvSpPr>
        <p:spPr>
          <a:xfrm>
            <a:off x="181744" y="5265344"/>
            <a:ext cx="8820000" cy="1260000"/>
          </a:xfrm>
          <a:prstGeom prst="roundRect">
            <a:avLst>
              <a:gd name="adj" fmla="val 8066"/>
            </a:avLst>
          </a:prstGeom>
          <a:solidFill>
            <a:srgbClr val="00A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20000"/>
              </a:lnSpc>
            </a:pPr>
            <a:r>
              <a:rPr lang="ja-JP" altLang="en-US" sz="2800" b="1" dirty="0">
                <a:solidFill>
                  <a:srgbClr val="FFFFFF"/>
                </a:solidFill>
              </a:rPr>
              <a:t>インターンシップ参加前の選考に不安に思うことが多い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47C439B9-9C99-4AF1-AC72-2E4428CE48DF}"/>
              </a:ext>
            </a:extLst>
          </p:cNvPr>
          <p:cNvSpPr txBox="1">
            <a:spLocks/>
          </p:cNvSpPr>
          <p:nvPr/>
        </p:nvSpPr>
        <p:spPr bwMode="auto">
          <a:xfrm>
            <a:off x="-1" y="0"/>
            <a:ext cx="676405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altLang="ja-JP" kern="0"/>
              <a:t>【</a:t>
            </a:r>
            <a:r>
              <a:rPr lang="ja-JP" altLang="en-US" kern="0"/>
              <a:t>低学年</a:t>
            </a:r>
            <a:r>
              <a:rPr lang="en-US" altLang="ja-JP" kern="0"/>
              <a:t>】</a:t>
            </a:r>
            <a:r>
              <a:rPr lang="ja-JP" altLang="en-US" kern="0"/>
              <a:t>学生調査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4C399E6E-ABC5-4A3C-0A51-3EF6215D6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95569" y="861578"/>
            <a:ext cx="10939569" cy="436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653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DC65FA0-AE6A-4339-B53C-F8FF72D57F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574F3F-DC32-4596-928C-53F195B61626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47C439B9-9C99-4AF1-AC72-2E4428CE48DF}"/>
              </a:ext>
            </a:extLst>
          </p:cNvPr>
          <p:cNvSpPr txBox="1">
            <a:spLocks/>
          </p:cNvSpPr>
          <p:nvPr/>
        </p:nvSpPr>
        <p:spPr bwMode="auto">
          <a:xfrm>
            <a:off x="-1" y="0"/>
            <a:ext cx="676405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altLang="ja-JP" kern="0"/>
              <a:t>【</a:t>
            </a:r>
            <a:r>
              <a:rPr lang="ja-JP" altLang="en-US" kern="0"/>
              <a:t>低学年</a:t>
            </a:r>
            <a:r>
              <a:rPr lang="en-US" altLang="ja-JP" kern="0"/>
              <a:t>】</a:t>
            </a:r>
            <a:r>
              <a:rPr lang="ja-JP" altLang="en-US" kern="0"/>
              <a:t>学生調査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D41D0B9D-21A3-4F11-9AE3-0277D99E154D}"/>
              </a:ext>
            </a:extLst>
          </p:cNvPr>
          <p:cNvSpPr/>
          <p:nvPr/>
        </p:nvSpPr>
        <p:spPr>
          <a:xfrm>
            <a:off x="162000" y="5265344"/>
            <a:ext cx="8820000" cy="1260000"/>
          </a:xfrm>
          <a:prstGeom prst="roundRect">
            <a:avLst>
              <a:gd name="adj" fmla="val 8066"/>
            </a:avLst>
          </a:prstGeom>
          <a:solidFill>
            <a:srgbClr val="00A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20000"/>
              </a:lnSpc>
              <a:defRPr/>
            </a:pPr>
            <a:r>
              <a:rPr lang="ja-JP" altLang="en-US" sz="2800" b="1">
                <a:solidFill>
                  <a:srgbClr val="FFFFFF"/>
                </a:solidFill>
              </a:rPr>
              <a:t>キャリア学習によって身に付けた知識や経験は、</a:t>
            </a:r>
            <a:endParaRPr lang="en-US" altLang="ja-JP" sz="2800" b="1">
              <a:solidFill>
                <a:srgbClr val="FFFFFF"/>
              </a:solidFill>
            </a:endParaRPr>
          </a:p>
          <a:p>
            <a:pPr lvl="0" algn="ctr">
              <a:lnSpc>
                <a:spcPct val="120000"/>
              </a:lnSpc>
              <a:defRPr/>
            </a:pPr>
            <a:r>
              <a:rPr lang="ja-JP" altLang="en-US" sz="2800" b="1">
                <a:solidFill>
                  <a:srgbClr val="FFFFFF"/>
                </a:solidFill>
              </a:rPr>
              <a:t>大学生活のさまざまな場面で活かすことができる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3B4D60ED-4ED9-C5BD-51FD-8CEE94E86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9" y="861578"/>
            <a:ext cx="9059441" cy="438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064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DC65FA0-AE6A-4339-B53C-F8FF72D57F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574F3F-DC32-4596-928C-53F195B61626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47C439B9-9C99-4AF1-AC72-2E4428CE48DF}"/>
              </a:ext>
            </a:extLst>
          </p:cNvPr>
          <p:cNvSpPr txBox="1">
            <a:spLocks/>
          </p:cNvSpPr>
          <p:nvPr/>
        </p:nvSpPr>
        <p:spPr bwMode="auto">
          <a:xfrm>
            <a:off x="-1" y="0"/>
            <a:ext cx="676405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altLang="ja-JP" kern="0"/>
              <a:t>【</a:t>
            </a:r>
            <a:r>
              <a:rPr lang="ja-JP" altLang="en-US" kern="0"/>
              <a:t>低学年</a:t>
            </a:r>
            <a:r>
              <a:rPr lang="en-US" altLang="ja-JP" kern="0"/>
              <a:t>】</a:t>
            </a:r>
            <a:r>
              <a:rPr lang="ja-JP" altLang="en-US" kern="0"/>
              <a:t>学生調査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D41D0B9D-21A3-4F11-9AE3-0277D99E154D}"/>
              </a:ext>
            </a:extLst>
          </p:cNvPr>
          <p:cNvSpPr/>
          <p:nvPr/>
        </p:nvSpPr>
        <p:spPr>
          <a:xfrm>
            <a:off x="162000" y="5265344"/>
            <a:ext cx="8820000" cy="1260000"/>
          </a:xfrm>
          <a:prstGeom prst="roundRect">
            <a:avLst>
              <a:gd name="adj" fmla="val 8066"/>
            </a:avLst>
          </a:prstGeom>
          <a:solidFill>
            <a:srgbClr val="00A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20000"/>
              </a:lnSpc>
              <a:defRPr/>
            </a:pPr>
            <a:r>
              <a:rPr lang="ja-JP" altLang="en-US" sz="2800" b="1" dirty="0">
                <a:solidFill>
                  <a:srgbClr val="FFFFFF"/>
                </a:solidFill>
              </a:rPr>
              <a:t>昨年より減少したが、約</a:t>
            </a:r>
            <a:r>
              <a:rPr lang="en-US" altLang="ja-JP" sz="2800" b="1" dirty="0">
                <a:solidFill>
                  <a:srgbClr val="FFFFFF"/>
                </a:solidFill>
              </a:rPr>
              <a:t>8</a:t>
            </a:r>
            <a:r>
              <a:rPr lang="ja-JP" altLang="en-US" sz="2800" b="1" dirty="0">
                <a:solidFill>
                  <a:srgbClr val="FFFFFF"/>
                </a:solidFill>
              </a:rPr>
              <a:t>人に</a:t>
            </a:r>
            <a:r>
              <a:rPr lang="en-US" altLang="ja-JP" sz="2800" b="1" dirty="0">
                <a:solidFill>
                  <a:srgbClr val="FFFFFF"/>
                </a:solidFill>
              </a:rPr>
              <a:t>1</a:t>
            </a:r>
            <a:r>
              <a:rPr lang="ja-JP" altLang="en-US" sz="2800" b="1" dirty="0">
                <a:solidFill>
                  <a:srgbClr val="FFFFFF"/>
                </a:solidFill>
              </a:rPr>
              <a:t>人の学生が低学年時から</a:t>
            </a:r>
            <a:endParaRPr lang="en-US" altLang="ja-JP" sz="2800" b="1" dirty="0">
              <a:solidFill>
                <a:srgbClr val="FFFFFF"/>
              </a:solidFill>
            </a:endParaRPr>
          </a:p>
          <a:p>
            <a:pPr lvl="0" algn="ctr">
              <a:lnSpc>
                <a:spcPct val="120000"/>
              </a:lnSpc>
              <a:defRPr/>
            </a:pPr>
            <a:r>
              <a:rPr lang="ja-JP" altLang="en-US" sz="2800" b="1" dirty="0">
                <a:solidFill>
                  <a:srgbClr val="FFFFFF"/>
                </a:solidFill>
              </a:rPr>
              <a:t>就職活動に向けた準備を始めている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C9D031F6-A9E6-12C3-036D-EB1B19E468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75" y="899678"/>
            <a:ext cx="9004572" cy="430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147990"/>
      </p:ext>
    </p:extLst>
  </p:cSld>
  <p:clrMapOvr>
    <a:masterClrMapping/>
  </p:clrMapOvr>
</p:sld>
</file>

<file path=ppt/theme/theme1.xml><?xml version="1.0" encoding="utf-8"?>
<a:theme xmlns:a="http://schemas.openxmlformats.org/drawingml/2006/main" name="【年次なし】標準スライドマスタ">
  <a:themeElements>
    <a:clrScheme name="ユーザー定義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AEB"/>
      </a:accent1>
      <a:accent2>
        <a:srgbClr val="FF6666"/>
      </a:accent2>
      <a:accent3>
        <a:srgbClr val="FFFFFF"/>
      </a:accent3>
      <a:accent4>
        <a:srgbClr val="F79646"/>
      </a:accent4>
      <a:accent5>
        <a:srgbClr val="009999"/>
      </a:accent5>
      <a:accent6>
        <a:srgbClr val="2D2D8A"/>
      </a:accent6>
      <a:hlink>
        <a:srgbClr val="00AAEB"/>
      </a:hlink>
      <a:folHlink>
        <a:srgbClr val="99CC0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2" id="{67FEA192-589B-40DB-A96C-FEC42F4325C3}" vid="{3163E295-EB9E-4B4A-A13C-343D8E820C64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43be6ad-a3e6-4f8a-8b29-20792a9bfd1c">
      <Terms xmlns="http://schemas.microsoft.com/office/infopath/2007/PartnerControls"/>
    </lcf76f155ced4ddcb4097134ff3c332f>
    <TaxCatchAll xmlns="dbd3135d-cc6b-4d00-983a-aeaa96daa06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2A0B87262C55049A391D42D80F6B915" ma:contentTypeVersion="" ma:contentTypeDescription="新しいドキュメントを作成します。" ma:contentTypeScope="" ma:versionID="d425c7d16dc52aabd33505191020fcce">
  <xsd:schema xmlns:xsd="http://www.w3.org/2001/XMLSchema" xmlns:xs="http://www.w3.org/2001/XMLSchema" xmlns:p="http://schemas.microsoft.com/office/2006/metadata/properties" xmlns:ns2="d43be6ad-a3e6-4f8a-8b29-20792a9bfd1c" xmlns:ns3="85269716-c129-4ab9-81b3-af6cb27ba01a" xmlns:ns4="dbd3135d-cc6b-4d00-983a-aeaa96daa064" targetNamespace="http://schemas.microsoft.com/office/2006/metadata/properties" ma:root="true" ma:fieldsID="828ca886a6445aada0c52b8172444029" ns2:_="" ns3:_="" ns4:_="">
    <xsd:import namespace="d43be6ad-a3e6-4f8a-8b29-20792a9bfd1c"/>
    <xsd:import namespace="85269716-c129-4ab9-81b3-af6cb27ba01a"/>
    <xsd:import namespace="dbd3135d-cc6b-4d00-983a-aeaa96daa0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3be6ad-a3e6-4f8a-8b29-20792a9bfd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3007cd7e-251f-4f82-a06a-8cbcd55bbd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69716-c129-4ab9-81b3-af6cb27ba0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d3135d-cc6b-4d00-983a-aeaa96daa064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82CF5E1D-D204-455C-B597-EE97CC87FE6A}" ma:internalName="TaxCatchAll" ma:showField="CatchAllData" ma:web="{85269716-c129-4ab9-81b3-af6cb27ba01a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45DF7D-A965-43E8-921D-DD946AF20B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40DC08-4DF5-48DA-A83A-9A55130FCC11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1ffa3a6-c792-4da6-b121-4da225ee7793"/>
    <ds:schemaRef ds:uri="0aa80954-f9cb-4342-bdef-a117c6d86f0e"/>
    <ds:schemaRef ds:uri="http://schemas.microsoft.com/office/infopath/2007/PartnerControls"/>
    <ds:schemaRef ds:uri="http://www.w3.org/XML/1998/namespace"/>
    <ds:schemaRef ds:uri="http://purl.org/dc/dcmitype/"/>
    <ds:schemaRef ds:uri="d43be6ad-a3e6-4f8a-8b29-20792a9bfd1c"/>
    <ds:schemaRef ds:uri="dbd3135d-cc6b-4d00-983a-aeaa96daa064"/>
  </ds:schemaRefs>
</ds:datastoreItem>
</file>

<file path=customXml/itemProps3.xml><?xml version="1.0" encoding="utf-8"?>
<ds:datastoreItem xmlns:ds="http://schemas.openxmlformats.org/officeDocument/2006/customXml" ds:itemID="{C7B05009-6E9A-4540-BEB4-2947FA17D6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3be6ad-a3e6-4f8a-8b29-20792a9bfd1c"/>
    <ds:schemaRef ds:uri="85269716-c129-4ab9-81b3-af6cb27ba01a"/>
    <ds:schemaRef ds:uri="dbd3135d-cc6b-4d00-983a-aeaa96daa0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【年次なし】CS講演用_標準スライドマスタ_ver1.2</Template>
  <TotalTime>253</TotalTime>
  <Words>208</Words>
  <PresentationFormat>画面に合わせる (4:3)</PresentationFormat>
  <Paragraphs>35</Paragraphs>
  <Slides>8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HGP創英角ｺﾞｼｯｸUB</vt:lpstr>
      <vt:lpstr>Meiryo UI</vt:lpstr>
      <vt:lpstr>游ゴシック</vt:lpstr>
      <vt:lpstr>Arial</vt:lpstr>
      <vt:lpstr>Calibri</vt:lpstr>
      <vt:lpstr>Times</vt:lpstr>
      <vt:lpstr>Wingdings</vt:lpstr>
      <vt:lpstr>【年次なし】標準スライドマスタ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2024-01-15T04:37:43Z</dcterms:created>
  <dcterms:modified xsi:type="dcterms:W3CDTF">2024-01-29T08:11:37Z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0x010100E2A0B87262C55049A391D42D80F6B915</vt:lpwstr>
  </property>
  <property fmtid="{D5CDD505-2E9C-101B-9397-08002B2CF9AE}" pid="3" name="MediaServiceImageTags">
    <vt:lpwstr/>
  </property>
</Properties>
</file>